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embeddedFontLst>
    <p:embeddedFont>
      <p:font typeface="Bebas Neue Bold" panose="020B0604020202020204" charset="-52"/>
      <p:regular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Open Sans Bold" panose="020B0604020202020204" charset="0"/>
      <p:regular r:id="rId21"/>
    </p:embeddedFont>
    <p:embeddedFont>
      <p:font typeface="Open Sans Bold Italics" panose="020B0604020202020204" charset="0"/>
      <p:regular r:id="rId22"/>
    </p:embeddedFont>
    <p:embeddedFont>
      <p:font typeface="Open Sans Italics" panose="020B0604020202020204" charset="0"/>
      <p:regular r:id="rId23"/>
    </p:embeddedFont>
    <p:embeddedFont>
      <p:font typeface="Poppins" panose="020B0604020202020204" charset="0"/>
      <p:regular r:id="rId24"/>
      <p:bold r:id="rId25"/>
      <p:italic r:id="rId26"/>
      <p:boldItalic r:id="rId27"/>
    </p:embeddedFont>
    <p:embeddedFont>
      <p:font typeface="Poppins Bold" panose="020B0604020202020204" charset="0"/>
      <p:regular r:id="rId28"/>
    </p:embeddedFont>
    <p:embeddedFont>
      <p:font typeface="Poppins Bold Italics" panose="020B0604020202020204" charset="0"/>
      <p:regular r:id="rId29"/>
    </p:embeddedFont>
    <p:embeddedFont>
      <p:font typeface="Poppins Italics" panose="020B0604020202020204" charset="0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50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BY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8D5E1D-68BB-40CF-AF21-5E7EB1015851}" type="datetimeFigureOut">
              <a:rPr lang="ru-BY" smtClean="0"/>
              <a:t>21.09.2026</a:t>
            </a:fld>
            <a:endParaRPr lang="ru-BY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BY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BY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5393B5-2AAE-4F3E-A492-546BF5EF9F82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973869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5393B5-2AAE-4F3E-A492-546BF5EF9F82}" type="slidenum">
              <a:rPr lang="ru-BY" smtClean="0"/>
              <a:t>13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330596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svg"/><Relationship Id="rId7" Type="http://schemas.openxmlformats.org/officeDocument/2006/relationships/image" Target="../media/image25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9.svg"/><Relationship Id="rId5" Type="http://schemas.openxmlformats.org/officeDocument/2006/relationships/image" Target="../media/image23.sv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40.png"/><Relationship Id="rId7" Type="http://schemas.openxmlformats.org/officeDocument/2006/relationships/image" Target="../media/image32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4" Type="http://schemas.openxmlformats.org/officeDocument/2006/relationships/image" Target="../media/image41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32668" y="3600450"/>
            <a:ext cx="16977618" cy="6891000"/>
            <a:chOff x="0" y="0"/>
            <a:chExt cx="4471471" cy="18149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71471" cy="1814914"/>
            </a:xfrm>
            <a:custGeom>
              <a:avLst/>
              <a:gdLst/>
              <a:ahLst/>
              <a:cxnLst/>
              <a:rect l="l" t="t" r="r" b="b"/>
              <a:pathLst>
                <a:path w="4471471" h="1814914">
                  <a:moveTo>
                    <a:pt x="0" y="0"/>
                  </a:moveTo>
                  <a:lnTo>
                    <a:pt x="4471471" y="0"/>
                  </a:lnTo>
                  <a:lnTo>
                    <a:pt x="4471471" y="1814914"/>
                  </a:lnTo>
                  <a:lnTo>
                    <a:pt x="0" y="1814914"/>
                  </a:lnTo>
                  <a:close/>
                </a:path>
              </a:pathLst>
            </a:custGeom>
            <a:gradFill rotWithShape="1">
              <a:gsLst>
                <a:gs pos="0">
                  <a:srgbClr val="262F0E">
                    <a:alpha val="0"/>
                  </a:srgbClr>
                </a:gs>
                <a:gs pos="100000">
                  <a:srgbClr val="262F0E">
                    <a:alpha val="49000"/>
                  </a:srgbClr>
                </a:gs>
              </a:gsLst>
              <a:lin ang="540000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471471" cy="18911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8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744950" y="-786376"/>
            <a:ext cx="1899866" cy="11859752"/>
            <a:chOff x="0" y="0"/>
            <a:chExt cx="500376" cy="312355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00376" cy="3123556"/>
            </a:xfrm>
            <a:custGeom>
              <a:avLst/>
              <a:gdLst/>
              <a:ahLst/>
              <a:cxnLst/>
              <a:rect l="l" t="t" r="r" b="b"/>
              <a:pathLst>
                <a:path w="500376" h="3123556">
                  <a:moveTo>
                    <a:pt x="0" y="0"/>
                  </a:moveTo>
                  <a:lnTo>
                    <a:pt x="500376" y="0"/>
                  </a:lnTo>
                  <a:lnTo>
                    <a:pt x="500376" y="3123556"/>
                  </a:lnTo>
                  <a:lnTo>
                    <a:pt x="0" y="3123556"/>
                  </a:lnTo>
                  <a:close/>
                </a:path>
              </a:pathLst>
            </a:custGeom>
            <a:solidFill>
              <a:srgbClr val="206F4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500376" cy="31997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8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-232668" y="-513495"/>
            <a:ext cx="16977618" cy="11313990"/>
          </a:xfrm>
          <a:custGeom>
            <a:avLst/>
            <a:gdLst/>
            <a:ahLst/>
            <a:cxnLst/>
            <a:rect l="l" t="t" r="r" b="b"/>
            <a:pathLst>
              <a:path w="16977618" h="11313990">
                <a:moveTo>
                  <a:pt x="0" y="0"/>
                </a:moveTo>
                <a:lnTo>
                  <a:pt x="16977618" y="0"/>
                </a:lnTo>
                <a:lnTo>
                  <a:pt x="16977618" y="11313990"/>
                </a:lnTo>
                <a:lnTo>
                  <a:pt x="0" y="113139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 rot="5400000">
            <a:off x="15053602" y="2573176"/>
            <a:ext cx="4642199" cy="773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29"/>
              </a:lnSpc>
            </a:pPr>
            <a:r>
              <a:rPr lang="en-US" sz="2163" spc="292">
                <a:solidFill>
                  <a:srgbClr val="FFDE59"/>
                </a:solidFill>
                <a:latin typeface="Poppins"/>
                <a:ea typeface="Poppins"/>
                <a:cs typeface="Poppins"/>
                <a:sym typeface="Poppins"/>
              </a:rPr>
              <a:t>www.bnbc.by </a:t>
            </a:r>
          </a:p>
          <a:p>
            <a:pPr algn="l">
              <a:lnSpc>
                <a:spcPts val="3029"/>
              </a:lnSpc>
              <a:spcBef>
                <a:spcPct val="0"/>
              </a:spcBef>
            </a:pPr>
            <a:endParaRPr lang="en-US" sz="2163" spc="292">
              <a:solidFill>
                <a:srgbClr val="FFDE5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742175" y="1994401"/>
            <a:ext cx="12590688" cy="8111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598"/>
              </a:lnSpc>
            </a:pPr>
            <a:r>
              <a:rPr lang="en-US" sz="12856" b="1" dirty="0">
                <a:solidFill>
                  <a:srgbClr val="FFDE59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Б</a:t>
            </a:r>
            <a:r>
              <a:rPr lang="en-US" sz="12856" b="1" dirty="0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ЕЛОРУССКАЯ</a:t>
            </a:r>
          </a:p>
          <a:p>
            <a:pPr algn="l">
              <a:lnSpc>
                <a:spcPts val="12598"/>
              </a:lnSpc>
            </a:pPr>
            <a:r>
              <a:rPr lang="en-US" sz="12856" b="1" dirty="0" err="1">
                <a:solidFill>
                  <a:srgbClr val="FFDE59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Н</a:t>
            </a:r>
            <a:r>
              <a:rPr lang="en-US" sz="12856" b="1" dirty="0" err="1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ациональная</a:t>
            </a:r>
            <a:r>
              <a:rPr lang="en-US" sz="12856" b="1" dirty="0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 </a:t>
            </a:r>
          </a:p>
          <a:p>
            <a:pPr algn="l">
              <a:lnSpc>
                <a:spcPts val="12598"/>
              </a:lnSpc>
            </a:pPr>
            <a:r>
              <a:rPr lang="en-US" sz="12856" b="1" dirty="0" err="1">
                <a:solidFill>
                  <a:srgbClr val="FFDE59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Б</a:t>
            </a:r>
            <a:r>
              <a:rPr lang="en-US" sz="12856" b="1" dirty="0" err="1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иотехнологическая</a:t>
            </a:r>
            <a:endParaRPr lang="en-US" sz="12856" b="1" dirty="0">
              <a:solidFill>
                <a:srgbClr val="FFFFFF"/>
              </a:solidFill>
              <a:latin typeface="Bebas Neue Bold"/>
              <a:ea typeface="Bebas Neue Bold"/>
              <a:cs typeface="Bebas Neue Bold"/>
              <a:sym typeface="Bebas Neue Bold"/>
            </a:endParaRPr>
          </a:p>
          <a:p>
            <a:pPr algn="l">
              <a:lnSpc>
                <a:spcPts val="12598"/>
              </a:lnSpc>
            </a:pPr>
            <a:r>
              <a:rPr lang="en-US" sz="12856" b="1" dirty="0" err="1">
                <a:solidFill>
                  <a:srgbClr val="FFDE59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К</a:t>
            </a:r>
            <a:r>
              <a:rPr lang="en-US" sz="12856" b="1" dirty="0" err="1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орпорация</a:t>
            </a:r>
            <a:endParaRPr lang="en-US" sz="12856" b="1" dirty="0">
              <a:solidFill>
                <a:srgbClr val="FFFFFF"/>
              </a:solidFill>
              <a:latin typeface="Bebas Neue Bold"/>
              <a:ea typeface="Bebas Neue Bold"/>
              <a:cs typeface="Bebas Neue Bold"/>
              <a:sym typeface="Bebas Neue Bold"/>
            </a:endParaRPr>
          </a:p>
          <a:p>
            <a:pPr algn="l">
              <a:lnSpc>
                <a:spcPts val="12598"/>
              </a:lnSpc>
            </a:pPr>
            <a:endParaRPr lang="en-US" sz="12856" b="1" dirty="0">
              <a:solidFill>
                <a:srgbClr val="FFFFFF"/>
              </a:solidFill>
              <a:latin typeface="Bebas Neue Bold"/>
              <a:ea typeface="Bebas Neue Bold"/>
              <a:cs typeface="Bebas Neue Bold"/>
              <a:sym typeface="Bebas Neue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578185"/>
            <a:ext cx="18792748" cy="12234649"/>
          </a:xfrm>
          <a:custGeom>
            <a:avLst/>
            <a:gdLst/>
            <a:ahLst/>
            <a:cxnLst/>
            <a:rect l="l" t="t" r="r" b="b"/>
            <a:pathLst>
              <a:path w="18792748" h="12234649">
                <a:moveTo>
                  <a:pt x="0" y="0"/>
                </a:moveTo>
                <a:lnTo>
                  <a:pt x="18792748" y="0"/>
                </a:lnTo>
                <a:lnTo>
                  <a:pt x="18792748" y="12234649"/>
                </a:lnTo>
                <a:lnTo>
                  <a:pt x="0" y="122346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00" b="-1200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457200" y="-504180"/>
            <a:ext cx="19425805" cy="1379024"/>
            <a:chOff x="0" y="0"/>
            <a:chExt cx="7650087" cy="553145"/>
          </a:xfrm>
        </p:grpSpPr>
        <p:sp>
          <p:nvSpPr>
            <p:cNvPr id="4" name="Freeform 4"/>
            <p:cNvSpPr/>
            <p:nvPr/>
          </p:nvSpPr>
          <p:spPr>
            <a:xfrm>
              <a:off x="36860" y="-1270"/>
              <a:ext cx="7631007" cy="564575"/>
            </a:xfrm>
            <a:custGeom>
              <a:avLst/>
              <a:gdLst/>
              <a:ahLst/>
              <a:cxnLst/>
              <a:rect l="l" t="t" r="r" b="b"/>
              <a:pathLst>
                <a:path w="7631007" h="564575">
                  <a:moveTo>
                    <a:pt x="7603174" y="211245"/>
                  </a:moveTo>
                  <a:cubicBezTo>
                    <a:pt x="7599823" y="165177"/>
                    <a:pt x="7573016" y="109429"/>
                    <a:pt x="7573016" y="59355"/>
                  </a:cubicBezTo>
                  <a:cubicBezTo>
                    <a:pt x="7573016" y="45668"/>
                    <a:pt x="7569665" y="18295"/>
                    <a:pt x="7552911" y="4608"/>
                  </a:cubicBezTo>
                  <a:cubicBezTo>
                    <a:pt x="7150804" y="4608"/>
                    <a:pt x="6718539" y="1270"/>
                    <a:pt x="6313080" y="1270"/>
                  </a:cubicBezTo>
                  <a:cubicBezTo>
                    <a:pt x="4205369" y="1938"/>
                    <a:pt x="2117764" y="0"/>
                    <a:pt x="13403" y="1270"/>
                  </a:cubicBezTo>
                  <a:cubicBezTo>
                    <a:pt x="13403" y="46002"/>
                    <a:pt x="0" y="95742"/>
                    <a:pt x="3351" y="140474"/>
                  </a:cubicBezTo>
                  <a:cubicBezTo>
                    <a:pt x="10052" y="223930"/>
                    <a:pt x="20105" y="307720"/>
                    <a:pt x="20105" y="391175"/>
                  </a:cubicBezTo>
                  <a:cubicBezTo>
                    <a:pt x="20105" y="431568"/>
                    <a:pt x="16754" y="471627"/>
                    <a:pt x="36860" y="512019"/>
                  </a:cubicBezTo>
                  <a:cubicBezTo>
                    <a:pt x="43561" y="525039"/>
                    <a:pt x="50263" y="537724"/>
                    <a:pt x="63667" y="550743"/>
                  </a:cubicBezTo>
                  <a:cubicBezTo>
                    <a:pt x="505985" y="551411"/>
                    <a:pt x="944951" y="552412"/>
                    <a:pt x="1387269" y="553747"/>
                  </a:cubicBezTo>
                  <a:cubicBezTo>
                    <a:pt x="2563432" y="564575"/>
                    <a:pt x="3706086" y="551744"/>
                    <a:pt x="4919110" y="554081"/>
                  </a:cubicBezTo>
                  <a:cubicBezTo>
                    <a:pt x="5833903" y="559495"/>
                    <a:pt x="6731942" y="550743"/>
                    <a:pt x="7625927" y="550743"/>
                  </a:cubicBezTo>
                  <a:cubicBezTo>
                    <a:pt x="7625927" y="546403"/>
                    <a:pt x="7627197" y="521033"/>
                    <a:pt x="7628467" y="516693"/>
                  </a:cubicBezTo>
                  <a:cubicBezTo>
                    <a:pt x="7631007" y="490655"/>
                    <a:pt x="7617036" y="441917"/>
                    <a:pt x="7618307" y="415878"/>
                  </a:cubicBezTo>
                  <a:cubicBezTo>
                    <a:pt x="7624657" y="308721"/>
                    <a:pt x="7609876" y="303714"/>
                    <a:pt x="7603174" y="211245"/>
                  </a:cubicBezTo>
                  <a:close/>
                </a:path>
              </a:pathLst>
            </a:custGeom>
            <a:solidFill>
              <a:srgbClr val="206F48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5" name="Group 5"/>
          <p:cNvGrpSpPr/>
          <p:nvPr/>
        </p:nvGrpSpPr>
        <p:grpSpPr>
          <a:xfrm>
            <a:off x="9146013" y="5932887"/>
            <a:ext cx="594757" cy="618252"/>
            <a:chOff x="0" y="0"/>
            <a:chExt cx="765361" cy="79559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65361" cy="795595"/>
            </a:xfrm>
            <a:custGeom>
              <a:avLst/>
              <a:gdLst/>
              <a:ahLst/>
              <a:cxnLst/>
              <a:rect l="l" t="t" r="r" b="b"/>
              <a:pathLst>
                <a:path w="765361" h="795595">
                  <a:moveTo>
                    <a:pt x="382680" y="795595"/>
                  </a:moveTo>
                  <a:lnTo>
                    <a:pt x="0" y="389195"/>
                  </a:lnTo>
                  <a:lnTo>
                    <a:pt x="203200" y="389195"/>
                  </a:lnTo>
                  <a:lnTo>
                    <a:pt x="203200" y="0"/>
                  </a:lnTo>
                  <a:lnTo>
                    <a:pt x="562161" y="0"/>
                  </a:lnTo>
                  <a:lnTo>
                    <a:pt x="562161" y="389195"/>
                  </a:lnTo>
                  <a:lnTo>
                    <a:pt x="765361" y="389195"/>
                  </a:lnTo>
                  <a:lnTo>
                    <a:pt x="382680" y="795595"/>
                  </a:ln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203200" y="-76200"/>
              <a:ext cx="358961" cy="7701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8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75057" y="1632506"/>
            <a:ext cx="17518264" cy="2373626"/>
            <a:chOff x="0" y="0"/>
            <a:chExt cx="4613864" cy="62515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613864" cy="625153"/>
            </a:xfrm>
            <a:custGeom>
              <a:avLst/>
              <a:gdLst/>
              <a:ahLst/>
              <a:cxnLst/>
              <a:rect l="l" t="t" r="r" b="b"/>
              <a:pathLst>
                <a:path w="4613864" h="625153">
                  <a:moveTo>
                    <a:pt x="20329" y="0"/>
                  </a:moveTo>
                  <a:lnTo>
                    <a:pt x="4593535" y="0"/>
                  </a:lnTo>
                  <a:cubicBezTo>
                    <a:pt x="4598926" y="0"/>
                    <a:pt x="4604097" y="2142"/>
                    <a:pt x="4607909" y="5954"/>
                  </a:cubicBezTo>
                  <a:cubicBezTo>
                    <a:pt x="4611722" y="9767"/>
                    <a:pt x="4613864" y="14937"/>
                    <a:pt x="4613864" y="20329"/>
                  </a:cubicBezTo>
                  <a:lnTo>
                    <a:pt x="4613864" y="604824"/>
                  </a:lnTo>
                  <a:cubicBezTo>
                    <a:pt x="4613864" y="610215"/>
                    <a:pt x="4611722" y="615386"/>
                    <a:pt x="4607909" y="619198"/>
                  </a:cubicBezTo>
                  <a:cubicBezTo>
                    <a:pt x="4604097" y="623011"/>
                    <a:pt x="4598926" y="625153"/>
                    <a:pt x="4593535" y="625153"/>
                  </a:cubicBezTo>
                  <a:lnTo>
                    <a:pt x="20329" y="625153"/>
                  </a:lnTo>
                  <a:cubicBezTo>
                    <a:pt x="14937" y="625153"/>
                    <a:pt x="9767" y="623011"/>
                    <a:pt x="5954" y="619198"/>
                  </a:cubicBezTo>
                  <a:cubicBezTo>
                    <a:pt x="2142" y="615386"/>
                    <a:pt x="0" y="610215"/>
                    <a:pt x="0" y="604824"/>
                  </a:cubicBezTo>
                  <a:lnTo>
                    <a:pt x="0" y="20329"/>
                  </a:lnTo>
                  <a:cubicBezTo>
                    <a:pt x="0" y="14937"/>
                    <a:pt x="2142" y="9767"/>
                    <a:pt x="5954" y="5954"/>
                  </a:cubicBezTo>
                  <a:cubicBezTo>
                    <a:pt x="9767" y="2142"/>
                    <a:pt x="14937" y="0"/>
                    <a:pt x="20329" y="0"/>
                  </a:cubicBezTo>
                  <a:close/>
                </a:path>
              </a:pathLst>
            </a:custGeom>
            <a:solidFill>
              <a:srgbClr val="000000">
                <a:alpha val="52941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76200"/>
              <a:ext cx="4613864" cy="7013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8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478946" y="1868410"/>
            <a:ext cx="17333997" cy="2475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89"/>
              </a:lnSpc>
            </a:pPr>
            <a:r>
              <a:rPr lang="en-US" sz="2778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  </a:t>
            </a:r>
            <a:r>
              <a:rPr lang="en-US" sz="2778" b="1" dirty="0">
                <a:solidFill>
                  <a:srgbClr val="FFDE59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200" b="1" dirty="0" err="1">
                <a:solidFill>
                  <a:srgbClr val="FFDE59"/>
                </a:solidFill>
                <a:latin typeface="Poppins Bold"/>
                <a:ea typeface="Poppins Bold"/>
                <a:cs typeface="Poppins Bold"/>
                <a:sym typeface="Poppins Bold"/>
              </a:rPr>
              <a:t>Белорусская</a:t>
            </a:r>
            <a:r>
              <a:rPr lang="en-US" sz="3200" b="1" dirty="0">
                <a:solidFill>
                  <a:srgbClr val="FFDE59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200" b="1" dirty="0" err="1">
                <a:solidFill>
                  <a:srgbClr val="FFDE59"/>
                </a:solidFill>
                <a:latin typeface="Poppins Bold"/>
                <a:ea typeface="Poppins Bold"/>
                <a:cs typeface="Poppins Bold"/>
                <a:sym typeface="Poppins Bold"/>
              </a:rPr>
              <a:t>национальная</a:t>
            </a:r>
            <a:r>
              <a:rPr lang="en-US" sz="3200" b="1" dirty="0">
                <a:solidFill>
                  <a:srgbClr val="FFDE59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200" b="1" dirty="0" err="1">
                <a:solidFill>
                  <a:srgbClr val="FFDE59"/>
                </a:solidFill>
                <a:latin typeface="Poppins Bold"/>
                <a:ea typeface="Poppins Bold"/>
                <a:cs typeface="Poppins Bold"/>
                <a:sym typeface="Poppins Bold"/>
              </a:rPr>
              <a:t>биотехнологическая</a:t>
            </a:r>
            <a:r>
              <a:rPr lang="en-US" sz="3200" b="1" dirty="0">
                <a:solidFill>
                  <a:srgbClr val="FFDE59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200" b="1" dirty="0" err="1">
                <a:solidFill>
                  <a:srgbClr val="FFDE59"/>
                </a:solidFill>
                <a:latin typeface="Poppins Bold"/>
                <a:ea typeface="Poppins Bold"/>
                <a:cs typeface="Poppins Bold"/>
                <a:sym typeface="Poppins Bold"/>
              </a:rPr>
              <a:t>корпорация</a:t>
            </a:r>
            <a:r>
              <a:rPr lang="en-US" sz="3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– </a:t>
            </a:r>
          </a:p>
          <a:p>
            <a:pPr algn="ctr">
              <a:lnSpc>
                <a:spcPts val="3889"/>
              </a:lnSpc>
            </a:pPr>
            <a:r>
              <a:rPr lang="en-US" sz="32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крупнейший</a:t>
            </a:r>
            <a:r>
              <a:rPr lang="en-US" sz="3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в </a:t>
            </a:r>
            <a:r>
              <a:rPr lang="en-US" sz="32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странах</a:t>
            </a:r>
            <a:r>
              <a:rPr lang="en-US" sz="3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СНГ </a:t>
            </a:r>
            <a:r>
              <a:rPr lang="en-US" sz="32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биотехнологический</a:t>
            </a:r>
            <a:r>
              <a:rPr lang="en-US" sz="3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комплекс</a:t>
            </a:r>
            <a:r>
              <a:rPr lang="en-US" sz="3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по</a:t>
            </a:r>
            <a:r>
              <a:rPr lang="en-US" sz="3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производству</a:t>
            </a:r>
            <a:r>
              <a:rPr lang="en-US" sz="3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незаменимых</a:t>
            </a:r>
            <a:r>
              <a:rPr lang="en-US" sz="3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аминокислот</a:t>
            </a:r>
            <a:r>
              <a:rPr lang="en-US" sz="3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32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комбикормов</a:t>
            </a:r>
            <a:r>
              <a:rPr lang="en-US" sz="3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и </a:t>
            </a:r>
            <a:r>
              <a:rPr lang="en-US" sz="32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премиксов</a:t>
            </a:r>
            <a:r>
              <a:rPr lang="en-US" sz="3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32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глютена</a:t>
            </a:r>
            <a:r>
              <a:rPr lang="en-US" sz="3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пшеничного</a:t>
            </a:r>
            <a:r>
              <a:rPr lang="en-US" sz="3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и </a:t>
            </a:r>
            <a:r>
              <a:rPr lang="en-US" sz="32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ряда</a:t>
            </a:r>
            <a:r>
              <a:rPr lang="en-US" sz="3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других</a:t>
            </a:r>
            <a:r>
              <a:rPr lang="en-US" sz="3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продуктов</a:t>
            </a:r>
            <a:r>
              <a:rPr lang="en-US" sz="3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глубокой</a:t>
            </a:r>
            <a:r>
              <a:rPr lang="en-US" sz="3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переработки</a:t>
            </a:r>
            <a:r>
              <a:rPr lang="en-US" sz="3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зерна</a:t>
            </a:r>
            <a:r>
              <a:rPr lang="en-US" sz="3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algn="ctr">
              <a:lnSpc>
                <a:spcPts val="3889"/>
              </a:lnSpc>
            </a:pPr>
            <a:endParaRPr lang="en-US" sz="2778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4806651" y="8145519"/>
            <a:ext cx="1623049" cy="7717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46"/>
              </a:lnSpc>
            </a:pPr>
            <a:r>
              <a:rPr lang="en-US" sz="4319" b="1">
                <a:solidFill>
                  <a:srgbClr val="FFDE59"/>
                </a:solidFill>
                <a:latin typeface="Poppins Bold"/>
                <a:ea typeface="Poppins Bold"/>
                <a:cs typeface="Poppins Bold"/>
                <a:sym typeface="Poppins Bold"/>
              </a:rPr>
              <a:t>160 га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661264" y="8850597"/>
            <a:ext cx="3913822" cy="409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59"/>
              </a:lnSpc>
            </a:pPr>
            <a:r>
              <a:rPr lang="en-US" sz="2257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территория предприятия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811766" y="4875045"/>
            <a:ext cx="3107531" cy="725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48"/>
              </a:lnSpc>
            </a:pPr>
            <a:r>
              <a:rPr lang="en-US" sz="4320" b="1" dirty="0">
                <a:solidFill>
                  <a:srgbClr val="FFDE59"/>
                </a:solidFill>
                <a:latin typeface="Poppins Bold"/>
                <a:ea typeface="Poppins Bold"/>
                <a:cs typeface="Poppins Bold"/>
                <a:sym typeface="Poppins Bold"/>
              </a:rPr>
              <a:t>600 т. </a:t>
            </a:r>
            <a:r>
              <a:rPr lang="en-US" sz="4320" b="1" dirty="0" err="1">
                <a:solidFill>
                  <a:srgbClr val="FFDE59"/>
                </a:solidFill>
                <a:latin typeface="Poppins Bold"/>
                <a:ea typeface="Poppins Bold"/>
                <a:cs typeface="Poppins Bold"/>
                <a:sym typeface="Poppins Bold"/>
              </a:rPr>
              <a:t>тонн</a:t>
            </a:r>
            <a:endParaRPr lang="en-US" sz="4320" b="1" dirty="0">
              <a:solidFill>
                <a:srgbClr val="FFDE59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598783" y="5679717"/>
            <a:ext cx="5533498" cy="1209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59"/>
              </a:lnSpc>
            </a:pPr>
            <a:r>
              <a:rPr lang="en-US" sz="2257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объем производства комбикормов и премиксов</a:t>
            </a:r>
          </a:p>
          <a:p>
            <a:pPr algn="ctr">
              <a:lnSpc>
                <a:spcPts val="3159"/>
              </a:lnSpc>
            </a:pPr>
            <a:endParaRPr lang="en-US" sz="2257" b="1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9086978" y="3996607"/>
            <a:ext cx="712827" cy="992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57"/>
              </a:lnSpc>
            </a:pPr>
            <a:r>
              <a:rPr lang="en-US" sz="5540" b="1">
                <a:solidFill>
                  <a:srgbClr val="FFDE59"/>
                </a:solidFill>
                <a:latin typeface="Poppins Bold"/>
                <a:ea typeface="Poppins Bold"/>
                <a:cs typeface="Poppins Bold"/>
                <a:sym typeface="Poppins Bold"/>
              </a:rPr>
              <a:t>16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524149" y="4913145"/>
            <a:ext cx="5838485" cy="12995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43"/>
              </a:lnSpc>
            </a:pPr>
            <a:r>
              <a:rPr lang="en-US" sz="245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заводов в одной технологической цепочке</a:t>
            </a:r>
          </a:p>
          <a:p>
            <a:pPr algn="ctr">
              <a:lnSpc>
                <a:spcPts val="3443"/>
              </a:lnSpc>
            </a:pPr>
            <a:endParaRPr lang="en-US" sz="2459" b="1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3892645" y="4764656"/>
            <a:ext cx="3563942" cy="876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36"/>
              </a:lnSpc>
            </a:pPr>
            <a:r>
              <a:rPr lang="en-US" sz="4883" b="1">
                <a:solidFill>
                  <a:srgbClr val="FFDE59"/>
                </a:solidFill>
                <a:latin typeface="Poppins Bold"/>
                <a:ea typeface="Poppins Bold"/>
                <a:cs typeface="Poppins Bold"/>
                <a:sym typeface="Poppins Bold"/>
              </a:rPr>
              <a:t>448 т. тонн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754502" y="5619150"/>
            <a:ext cx="5533498" cy="809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59"/>
              </a:lnSpc>
            </a:pPr>
            <a:r>
              <a:rPr lang="en-US" sz="2257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единовременного хранения зерна</a:t>
            </a:r>
          </a:p>
          <a:p>
            <a:pPr algn="ctr">
              <a:lnSpc>
                <a:spcPts val="3159"/>
              </a:lnSpc>
            </a:pPr>
            <a:endParaRPr lang="en-US" sz="2257" b="1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5608541" y="17209"/>
            <a:ext cx="7390753" cy="14619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38"/>
              </a:lnSpc>
            </a:pPr>
            <a:r>
              <a:rPr lang="en-US" sz="5855" b="1" dirty="0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О КОМПАНИИ</a:t>
            </a:r>
          </a:p>
          <a:p>
            <a:pPr algn="ctr">
              <a:lnSpc>
                <a:spcPts val="5738"/>
              </a:lnSpc>
            </a:pPr>
            <a:endParaRPr lang="en-US" sz="5855" b="1" dirty="0">
              <a:solidFill>
                <a:srgbClr val="FFFFFF"/>
              </a:solidFill>
              <a:latin typeface="Bebas Neue Bold"/>
              <a:ea typeface="Bebas Neue Bold"/>
              <a:cs typeface="Bebas Neue Bold"/>
              <a:sym typeface="Bebas Neue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2012565" y="8276368"/>
            <a:ext cx="2705933" cy="725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48"/>
              </a:lnSpc>
            </a:pPr>
            <a:r>
              <a:rPr lang="en-US" sz="4320" b="1">
                <a:solidFill>
                  <a:srgbClr val="FFDE59"/>
                </a:solidFill>
                <a:latin typeface="Poppins Bold"/>
                <a:ea typeface="Poppins Bold"/>
                <a:cs typeface="Poppins Bold"/>
                <a:sym typeface="Poppins Bold"/>
              </a:rPr>
              <a:t>90 </a:t>
            </a:r>
            <a:r>
              <a:rPr lang="en-US" sz="4320" b="1" dirty="0">
                <a:solidFill>
                  <a:srgbClr val="FFDE59"/>
                </a:solidFill>
                <a:latin typeface="Poppins Bold"/>
                <a:ea typeface="Poppins Bold"/>
                <a:cs typeface="Poppins Bold"/>
                <a:sym typeface="Poppins Bold"/>
              </a:rPr>
              <a:t>т. </a:t>
            </a:r>
            <a:r>
              <a:rPr lang="en-US" sz="4320" b="1" dirty="0" err="1">
                <a:solidFill>
                  <a:srgbClr val="FFDE59"/>
                </a:solidFill>
                <a:latin typeface="Poppins Bold"/>
                <a:ea typeface="Poppins Bold"/>
                <a:cs typeface="Poppins Bold"/>
                <a:sym typeface="Poppins Bold"/>
              </a:rPr>
              <a:t>тонн</a:t>
            </a:r>
            <a:endParaRPr lang="en-US" sz="4320" b="1" dirty="0">
              <a:solidFill>
                <a:srgbClr val="FFDE59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749511" y="8991157"/>
            <a:ext cx="5533498" cy="809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59"/>
              </a:lnSpc>
            </a:pPr>
            <a:r>
              <a:rPr lang="en-US" sz="2257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объем производства аминокислот</a:t>
            </a:r>
          </a:p>
          <a:p>
            <a:pPr algn="ctr">
              <a:lnSpc>
                <a:spcPts val="3159"/>
              </a:lnSpc>
            </a:pPr>
            <a:endParaRPr lang="en-US" sz="2257" b="1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6251039" y="6736118"/>
            <a:ext cx="6329243" cy="1875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3660" lvl="1" indent="-286830" algn="l">
              <a:lnSpc>
                <a:spcPts val="3719"/>
              </a:lnSpc>
              <a:buFont typeface="Arial"/>
              <a:buChar char="•"/>
            </a:pPr>
            <a:r>
              <a:rPr lang="en-US" sz="2657" i="1">
                <a:solidFill>
                  <a:srgbClr val="FFFF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Биотехнологическое производство</a:t>
            </a:r>
          </a:p>
          <a:p>
            <a:pPr marL="573660" lvl="1" indent="-286830" algn="l">
              <a:lnSpc>
                <a:spcPts val="3719"/>
              </a:lnSpc>
              <a:buFont typeface="Arial"/>
              <a:buChar char="•"/>
            </a:pPr>
            <a:r>
              <a:rPr lang="en-US" sz="2657" i="1">
                <a:solidFill>
                  <a:srgbClr val="FFFF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Агропромышленное производство</a:t>
            </a:r>
          </a:p>
          <a:p>
            <a:pPr marL="573660" lvl="1" indent="-286830" algn="l">
              <a:lnSpc>
                <a:spcPts val="3719"/>
              </a:lnSpc>
              <a:buFont typeface="Arial"/>
              <a:buChar char="•"/>
            </a:pPr>
            <a:r>
              <a:rPr lang="en-US" sz="2657" i="1">
                <a:solidFill>
                  <a:srgbClr val="FFFF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Инфраструктурные объекты</a:t>
            </a:r>
          </a:p>
          <a:p>
            <a:pPr marL="573660" lvl="1" indent="-286830" algn="l">
              <a:lnSpc>
                <a:spcPts val="3719"/>
              </a:lnSpc>
              <a:buFont typeface="Arial"/>
              <a:buChar char="•"/>
            </a:pPr>
            <a:r>
              <a:rPr lang="en-US" sz="2657" i="1">
                <a:solidFill>
                  <a:srgbClr val="FFFF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Управление контроля качества</a:t>
            </a:r>
          </a:p>
        </p:txBody>
      </p:sp>
    </p:spTree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978684" y="0"/>
            <a:ext cx="11309316" cy="10287000"/>
            <a:chOff x="0" y="0"/>
            <a:chExt cx="2978585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78585" cy="2709333"/>
            </a:xfrm>
            <a:custGeom>
              <a:avLst/>
              <a:gdLst/>
              <a:ahLst/>
              <a:cxnLst/>
              <a:rect l="l" t="t" r="r" b="b"/>
              <a:pathLst>
                <a:path w="2978585" h="2709333">
                  <a:moveTo>
                    <a:pt x="0" y="0"/>
                  </a:moveTo>
                  <a:lnTo>
                    <a:pt x="2978585" y="0"/>
                  </a:lnTo>
                  <a:lnTo>
                    <a:pt x="297858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206F4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2978585" cy="2785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8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3575422"/>
            <a:ext cx="6654834" cy="3371433"/>
          </a:xfrm>
          <a:custGeom>
            <a:avLst/>
            <a:gdLst/>
            <a:ahLst/>
            <a:cxnLst/>
            <a:rect l="l" t="t" r="r" b="b"/>
            <a:pathLst>
              <a:path w="6654834" h="3371433">
                <a:moveTo>
                  <a:pt x="0" y="0"/>
                </a:moveTo>
                <a:lnTo>
                  <a:pt x="6654834" y="0"/>
                </a:lnTo>
                <a:lnTo>
                  <a:pt x="6654834" y="3371433"/>
                </a:lnTo>
                <a:lnTo>
                  <a:pt x="0" y="33714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816" t="-41377" r="-28888" b="-13738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-1319595"/>
            <a:ext cx="6654834" cy="4762900"/>
          </a:xfrm>
          <a:custGeom>
            <a:avLst/>
            <a:gdLst/>
            <a:ahLst/>
            <a:cxnLst/>
            <a:rect l="l" t="t" r="r" b="b"/>
            <a:pathLst>
              <a:path w="6654834" h="4762900">
                <a:moveTo>
                  <a:pt x="0" y="0"/>
                </a:moveTo>
                <a:lnTo>
                  <a:pt x="6654834" y="0"/>
                </a:lnTo>
                <a:lnTo>
                  <a:pt x="6654834" y="4762900"/>
                </a:lnTo>
                <a:lnTo>
                  <a:pt x="0" y="47629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2779" r="-17040" b="-21307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7691552" y="685851"/>
            <a:ext cx="9883581" cy="790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42"/>
              </a:lnSpc>
            </a:pPr>
            <a:r>
              <a:rPr lang="en-US" sz="5859" b="1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ХРОНОЛОГИЯ СОБЫТИЙ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053312" y="1942252"/>
            <a:ext cx="4196953" cy="1460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00"/>
              </a:lnSpc>
            </a:pPr>
            <a:r>
              <a:rPr lang="en-US" sz="85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2019 г. </a:t>
            </a:r>
            <a:endParaRPr lang="en-US" sz="8500" b="1" dirty="0">
              <a:solidFill>
                <a:srgbClr val="FFDE59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7386141" y="3628368"/>
            <a:ext cx="4477464" cy="1460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00"/>
              </a:lnSpc>
            </a:pPr>
            <a:r>
              <a:rPr lang="en-US" sz="85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8500" b="1" dirty="0">
                <a:solidFill>
                  <a:srgbClr val="FFDE5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086601" y="5744685"/>
            <a:ext cx="4196953" cy="1425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00"/>
              </a:lnSpc>
            </a:pPr>
            <a:r>
              <a:rPr lang="en-US" sz="85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2022 г.</a:t>
            </a:r>
            <a:r>
              <a:rPr lang="en-US" sz="8500" b="1" dirty="0">
                <a:solidFill>
                  <a:srgbClr val="FFDE5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86141" y="7332693"/>
            <a:ext cx="4196953" cy="14604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900"/>
              </a:lnSpc>
            </a:pPr>
            <a:r>
              <a:rPr lang="en-US" sz="85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endParaRPr lang="en-US" sz="8500" b="1" dirty="0">
              <a:solidFill>
                <a:srgbClr val="FFDE59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1863605" y="2339748"/>
            <a:ext cx="5941714" cy="744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5"/>
              </a:lnSpc>
            </a:pPr>
            <a:r>
              <a:rPr lang="en-US" sz="219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церемония закладки первого камня и начало строительства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863605" y="4147400"/>
            <a:ext cx="6277146" cy="744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8"/>
              </a:lnSpc>
            </a:pPr>
            <a:r>
              <a:rPr lang="en-US" sz="2191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начало опытно-промышленной эксплуатации комплекса заводов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863605" y="5908013"/>
            <a:ext cx="6277146" cy="1887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6"/>
              </a:lnSpc>
            </a:pPr>
            <a:r>
              <a:rPr lang="en-US" sz="219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церемония официального запуска производства Президентом Республики Беларусь А.Г. Лукашенко</a:t>
            </a:r>
          </a:p>
          <a:p>
            <a:pPr algn="l">
              <a:lnSpc>
                <a:spcPts val="3066"/>
              </a:lnSpc>
            </a:pPr>
            <a:endParaRPr lang="en-US" sz="2190" b="1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3066"/>
              </a:lnSpc>
            </a:pPr>
            <a:endParaRPr lang="en-US" sz="2190" b="1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1863605" y="7930430"/>
            <a:ext cx="5815438" cy="1125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5"/>
              </a:lnSpc>
            </a:pPr>
            <a:r>
              <a:rPr lang="en-US" sz="218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подписание контракта генерального подряда на строительство третьей очереди (БНБК-3)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28BF603-8E83-4718-98B2-753101326D35}"/>
              </a:ext>
            </a:extLst>
          </p:cNvPr>
          <p:cNvSpPr txBox="1"/>
          <p:nvPr/>
        </p:nvSpPr>
        <p:spPr>
          <a:xfrm>
            <a:off x="4494708" y="3652438"/>
            <a:ext cx="9979818" cy="15182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1900"/>
              </a:lnSpc>
            </a:pPr>
            <a:r>
              <a:rPr lang="en-US" sz="85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20</a:t>
            </a:r>
            <a:r>
              <a:rPr lang="ru-RU" sz="85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20</a:t>
            </a:r>
            <a:r>
              <a:rPr lang="en-US" sz="85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г. </a:t>
            </a:r>
            <a:r>
              <a:rPr lang="en-US" sz="8500" b="1" dirty="0">
                <a:solidFill>
                  <a:srgbClr val="FFDE5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-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EC60988-0864-4148-AC23-13CE777ED407}"/>
              </a:ext>
            </a:extLst>
          </p:cNvPr>
          <p:cNvSpPr txBox="1"/>
          <p:nvPr/>
        </p:nvSpPr>
        <p:spPr>
          <a:xfrm>
            <a:off x="11201400" y="1904935"/>
            <a:ext cx="9979818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500" b="1" dirty="0">
                <a:solidFill>
                  <a:srgbClr val="FFDE5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-</a:t>
            </a:r>
            <a:endParaRPr lang="ru-RU" sz="85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6E3469E-08CA-4725-BAE8-61FF14183CDF}"/>
              </a:ext>
            </a:extLst>
          </p:cNvPr>
          <p:cNvSpPr txBox="1"/>
          <p:nvPr/>
        </p:nvSpPr>
        <p:spPr>
          <a:xfrm>
            <a:off x="11201400" y="5708603"/>
            <a:ext cx="1058703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500" b="1" dirty="0">
                <a:solidFill>
                  <a:srgbClr val="FFDE5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-</a:t>
            </a:r>
            <a:endParaRPr lang="ru-RU" sz="85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0456896-CC6F-44C8-8B30-032CA8C58E1E}"/>
              </a:ext>
            </a:extLst>
          </p:cNvPr>
          <p:cNvSpPr txBox="1"/>
          <p:nvPr/>
        </p:nvSpPr>
        <p:spPr>
          <a:xfrm>
            <a:off x="3739317" y="7691435"/>
            <a:ext cx="10891520" cy="15182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1900"/>
              </a:lnSpc>
            </a:pPr>
            <a:r>
              <a:rPr lang="en-US" sz="85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202</a:t>
            </a:r>
            <a:r>
              <a:rPr lang="ru-RU" sz="85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5</a:t>
            </a:r>
            <a:r>
              <a:rPr lang="en-US" sz="85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г.</a:t>
            </a:r>
            <a:r>
              <a:rPr lang="en-US" sz="8500" b="1" dirty="0">
                <a:solidFill>
                  <a:srgbClr val="FFDE5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FA39136-E793-497F-B996-3B7F4776BFA5}"/>
              </a:ext>
            </a:extLst>
          </p:cNvPr>
          <p:cNvSpPr txBox="1"/>
          <p:nvPr/>
        </p:nvSpPr>
        <p:spPr>
          <a:xfrm>
            <a:off x="11255185" y="7637869"/>
            <a:ext cx="1089152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500" b="1" dirty="0">
                <a:solidFill>
                  <a:srgbClr val="FFDE5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-</a:t>
            </a:r>
            <a:endParaRPr lang="ru-RU" sz="85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BDBD979-577A-4E78-973E-38BC7F44FE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" t="5565" r="-1709" b="23693"/>
          <a:stretch/>
        </p:blipFill>
        <p:spPr bwMode="auto">
          <a:xfrm>
            <a:off x="-8173" y="7155153"/>
            <a:ext cx="6803322" cy="3163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693099" y="-4159"/>
            <a:ext cx="16192992" cy="1226316"/>
            <a:chOff x="0" y="0"/>
            <a:chExt cx="4264821" cy="3229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64821" cy="322980"/>
            </a:xfrm>
            <a:custGeom>
              <a:avLst/>
              <a:gdLst/>
              <a:ahLst/>
              <a:cxnLst/>
              <a:rect l="l" t="t" r="r" b="b"/>
              <a:pathLst>
                <a:path w="4264821" h="322980">
                  <a:moveTo>
                    <a:pt x="0" y="0"/>
                  </a:moveTo>
                  <a:lnTo>
                    <a:pt x="4264821" y="0"/>
                  </a:lnTo>
                  <a:lnTo>
                    <a:pt x="4264821" y="322980"/>
                  </a:lnTo>
                  <a:lnTo>
                    <a:pt x="0" y="322980"/>
                  </a:lnTo>
                  <a:close/>
                </a:path>
              </a:pathLst>
            </a:custGeom>
            <a:solidFill>
              <a:srgbClr val="206F4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33350"/>
              <a:ext cx="4264821" cy="4563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203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0"/>
            <a:ext cx="5333954" cy="10287000"/>
          </a:xfrm>
          <a:custGeom>
            <a:avLst/>
            <a:gdLst/>
            <a:ahLst/>
            <a:cxnLst/>
            <a:rect l="l" t="t" r="r" b="b"/>
            <a:pathLst>
              <a:path w="5333954" h="10287000">
                <a:moveTo>
                  <a:pt x="0" y="0"/>
                </a:moveTo>
                <a:lnTo>
                  <a:pt x="5333954" y="0"/>
                </a:lnTo>
                <a:lnTo>
                  <a:pt x="533395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5090" r="-154378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7442798" y="277263"/>
            <a:ext cx="10845202" cy="790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2"/>
              </a:lnSpc>
            </a:pPr>
            <a:r>
              <a:rPr lang="en-US" sz="5859" b="1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АГРОПРОМЫШЛЕННОЕ ПРОИЗВОДСТВО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5748848" y="1357862"/>
            <a:ext cx="12327765" cy="1420568"/>
            <a:chOff x="0" y="0"/>
            <a:chExt cx="16437020" cy="1894091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16437020" cy="1894091"/>
              <a:chOff x="0" y="0"/>
              <a:chExt cx="3246819" cy="374141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3246819" cy="374142"/>
              </a:xfrm>
              <a:custGeom>
                <a:avLst/>
                <a:gdLst/>
                <a:ahLst/>
                <a:cxnLst/>
                <a:rect l="l" t="t" r="r" b="b"/>
                <a:pathLst>
                  <a:path w="3246819" h="374142">
                    <a:moveTo>
                      <a:pt x="32028" y="0"/>
                    </a:moveTo>
                    <a:lnTo>
                      <a:pt x="3214791" y="0"/>
                    </a:lnTo>
                    <a:cubicBezTo>
                      <a:pt x="3223285" y="0"/>
                      <a:pt x="3231431" y="3374"/>
                      <a:pt x="3237438" y="9381"/>
                    </a:cubicBezTo>
                    <a:cubicBezTo>
                      <a:pt x="3243444" y="15387"/>
                      <a:pt x="3246819" y="23534"/>
                      <a:pt x="3246819" y="32028"/>
                    </a:cubicBezTo>
                    <a:lnTo>
                      <a:pt x="3246819" y="342113"/>
                    </a:lnTo>
                    <a:cubicBezTo>
                      <a:pt x="3246819" y="359802"/>
                      <a:pt x="3232479" y="374142"/>
                      <a:pt x="3214791" y="374142"/>
                    </a:cubicBezTo>
                    <a:lnTo>
                      <a:pt x="32028" y="374142"/>
                    </a:lnTo>
                    <a:cubicBezTo>
                      <a:pt x="14340" y="374142"/>
                      <a:pt x="0" y="359802"/>
                      <a:pt x="0" y="342113"/>
                    </a:cubicBezTo>
                    <a:lnTo>
                      <a:pt x="0" y="32028"/>
                    </a:lnTo>
                    <a:cubicBezTo>
                      <a:pt x="0" y="14340"/>
                      <a:pt x="14340" y="0"/>
                      <a:pt x="32028" y="0"/>
                    </a:cubicBezTo>
                    <a:close/>
                  </a:path>
                </a:pathLst>
              </a:custGeom>
              <a:solidFill>
                <a:srgbClr val="FFDE59">
                  <a:alpha val="89804"/>
                </a:srgbClr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0" y="-76200"/>
                <a:ext cx="3246819" cy="45034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39"/>
                  </a:lnSpc>
                </a:pPr>
                <a:endParaRPr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733581" y="229496"/>
              <a:ext cx="14641496" cy="13779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</a:pPr>
              <a:r>
                <a:rPr lang="en-US" sz="3000" b="1" i="1">
                  <a:solidFill>
                    <a:srgbClr val="000000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Выпускаемые ЗАО «БНБК» комбикорма – качественный продукт с высоким коэффициентом конверсии. 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101464" y="1147962"/>
            <a:ext cx="13643005" cy="7117535"/>
            <a:chOff x="-309987" y="-279867"/>
            <a:chExt cx="18190673" cy="9490048"/>
          </a:xfrm>
        </p:grpSpPr>
        <p:sp>
          <p:nvSpPr>
            <p:cNvPr id="13" name="Freeform 13"/>
            <p:cNvSpPr/>
            <p:nvPr/>
          </p:nvSpPr>
          <p:spPr>
            <a:xfrm>
              <a:off x="66368" y="2685743"/>
              <a:ext cx="17272062" cy="6524438"/>
            </a:xfrm>
            <a:custGeom>
              <a:avLst/>
              <a:gdLst/>
              <a:ahLst/>
              <a:cxnLst/>
              <a:rect l="l" t="t" r="r" b="b"/>
              <a:pathLst>
                <a:path w="17272062" h="6524438">
                  <a:moveTo>
                    <a:pt x="0" y="0"/>
                  </a:moveTo>
                  <a:lnTo>
                    <a:pt x="17272061" y="0"/>
                  </a:lnTo>
                  <a:lnTo>
                    <a:pt x="17272061" y="6524439"/>
                  </a:lnTo>
                  <a:lnTo>
                    <a:pt x="0" y="65244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2244" r="-27357"/>
              </a:stretch>
            </a:blipFill>
          </p:spPr>
        </p:sp>
        <p:sp>
          <p:nvSpPr>
            <p:cNvPr id="14" name="AutoShape 14"/>
            <p:cNvSpPr/>
            <p:nvPr/>
          </p:nvSpPr>
          <p:spPr>
            <a:xfrm flipH="1" flipV="1">
              <a:off x="2779366" y="2904738"/>
              <a:ext cx="23218" cy="2173401"/>
            </a:xfrm>
            <a:prstGeom prst="line">
              <a:avLst/>
            </a:prstGeom>
            <a:ln w="38100" cap="flat">
              <a:solidFill>
                <a:srgbClr val="206F48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5" name="AutoShape 15"/>
            <p:cNvSpPr/>
            <p:nvPr/>
          </p:nvSpPr>
          <p:spPr>
            <a:xfrm flipH="1">
              <a:off x="2814995" y="5044921"/>
              <a:ext cx="934303" cy="16604"/>
            </a:xfrm>
            <a:prstGeom prst="line">
              <a:avLst/>
            </a:prstGeom>
            <a:ln w="38100" cap="flat">
              <a:solidFill>
                <a:srgbClr val="206F48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6" name="AutoShape 16"/>
            <p:cNvSpPr/>
            <p:nvPr/>
          </p:nvSpPr>
          <p:spPr>
            <a:xfrm flipH="1" flipV="1">
              <a:off x="9695809" y="2904976"/>
              <a:ext cx="11609" cy="2106727"/>
            </a:xfrm>
            <a:prstGeom prst="line">
              <a:avLst/>
            </a:prstGeom>
            <a:ln w="38100" cap="flat">
              <a:solidFill>
                <a:srgbClr val="206F48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7" name="AutoShape 17"/>
            <p:cNvSpPr/>
            <p:nvPr/>
          </p:nvSpPr>
          <p:spPr>
            <a:xfrm flipH="1">
              <a:off x="9719829" y="4978485"/>
              <a:ext cx="934303" cy="16604"/>
            </a:xfrm>
            <a:prstGeom prst="line">
              <a:avLst/>
            </a:prstGeom>
            <a:ln w="38100" cap="flat">
              <a:solidFill>
                <a:srgbClr val="206F48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8" name="AutoShape 18"/>
            <p:cNvSpPr/>
            <p:nvPr/>
          </p:nvSpPr>
          <p:spPr>
            <a:xfrm flipV="1">
              <a:off x="1512301" y="5877768"/>
              <a:ext cx="338" cy="2086387"/>
            </a:xfrm>
            <a:prstGeom prst="line">
              <a:avLst/>
            </a:prstGeom>
            <a:ln w="38100" cap="flat">
              <a:solidFill>
                <a:srgbClr val="206F48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283589" y="3857420"/>
              <a:ext cx="438631" cy="26828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993"/>
                </a:lnSpc>
              </a:pPr>
              <a:r>
                <a:rPr lang="en-US" sz="12138" b="1" dirty="0">
                  <a:solidFill>
                    <a:srgbClr val="22503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.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830734" y="6191194"/>
              <a:ext cx="4812423" cy="15539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16"/>
                </a:lnSpc>
              </a:pPr>
              <a:r>
                <a:rPr lang="en-US" sz="2297" b="1" i="1">
                  <a:solidFill>
                    <a:srgbClr val="000000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завод по производству комбикормов для свиней</a:t>
              </a:r>
            </a:p>
          </p:txBody>
        </p:sp>
        <p:sp>
          <p:nvSpPr>
            <p:cNvPr id="21" name="AutoShape 21"/>
            <p:cNvSpPr/>
            <p:nvPr/>
          </p:nvSpPr>
          <p:spPr>
            <a:xfrm flipH="1" flipV="1">
              <a:off x="6742273" y="5948166"/>
              <a:ext cx="23218" cy="2015989"/>
            </a:xfrm>
            <a:prstGeom prst="line">
              <a:avLst/>
            </a:prstGeom>
            <a:ln w="38100" cap="flat">
              <a:solidFill>
                <a:srgbClr val="206F48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22" name="AutoShape 22"/>
            <p:cNvSpPr/>
            <p:nvPr/>
          </p:nvSpPr>
          <p:spPr>
            <a:xfrm flipH="1">
              <a:off x="6765492" y="7945105"/>
              <a:ext cx="781040" cy="0"/>
            </a:xfrm>
            <a:prstGeom prst="line">
              <a:avLst/>
            </a:prstGeom>
            <a:ln w="38100" cap="flat">
              <a:solidFill>
                <a:srgbClr val="206F48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23" name="AutoShape 23"/>
            <p:cNvSpPr/>
            <p:nvPr/>
          </p:nvSpPr>
          <p:spPr>
            <a:xfrm flipV="1">
              <a:off x="12799383" y="5905205"/>
              <a:ext cx="30658" cy="2039900"/>
            </a:xfrm>
            <a:prstGeom prst="line">
              <a:avLst/>
            </a:prstGeom>
            <a:ln w="38100" cap="flat">
              <a:solidFill>
                <a:srgbClr val="206F48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2560051" y="847693"/>
              <a:ext cx="438631" cy="26828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993"/>
                </a:lnSpc>
              </a:pPr>
              <a:r>
                <a:rPr lang="en-US" sz="12138" b="1">
                  <a:solidFill>
                    <a:srgbClr val="22503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.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3243231" y="3017031"/>
              <a:ext cx="5988713" cy="15539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16"/>
                </a:lnSpc>
              </a:pPr>
              <a:r>
                <a:rPr lang="en-US" sz="2297" b="1" i="1">
                  <a:solidFill>
                    <a:srgbClr val="000000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зернохранилище с общим объемом единовременного хранения 448 тыс. тонн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9476493" y="847693"/>
              <a:ext cx="438631" cy="26828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993"/>
                </a:lnSpc>
              </a:pPr>
              <a:r>
                <a:rPr lang="en-US" sz="12138" b="1">
                  <a:solidFill>
                    <a:srgbClr val="22503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.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0385024" y="3017031"/>
              <a:ext cx="6016741" cy="15539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16"/>
                </a:lnSpc>
              </a:pPr>
              <a:r>
                <a:rPr lang="en-US" sz="2297" b="1" i="1">
                  <a:solidFill>
                    <a:srgbClr val="000000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завод по производству комбикормов для крупного рогатого скота и птицы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517273" y="3891030"/>
              <a:ext cx="438631" cy="26828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993"/>
                </a:lnSpc>
              </a:pPr>
              <a:r>
                <a:rPr lang="en-US" sz="12138" b="1" dirty="0">
                  <a:solidFill>
                    <a:srgbClr val="22503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.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065672" y="6191194"/>
              <a:ext cx="5120695" cy="15539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16"/>
                </a:lnSpc>
              </a:pPr>
              <a:r>
                <a:rPr lang="en-US" sz="2297" b="1" i="1">
                  <a:solidFill>
                    <a:srgbClr val="000000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завод по производству комбикормов для рыб (в том числе ценных видов)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2580067" y="3857420"/>
              <a:ext cx="438631" cy="26828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993"/>
                </a:lnSpc>
              </a:pPr>
              <a:r>
                <a:rPr lang="en-US" sz="12138" b="1">
                  <a:solidFill>
                    <a:srgbClr val="22503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.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3171098" y="6191194"/>
              <a:ext cx="3885482" cy="15539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16"/>
                </a:lnSpc>
              </a:pPr>
              <a:r>
                <a:rPr lang="en-US" sz="2297" b="1" i="1">
                  <a:solidFill>
                    <a:srgbClr val="000000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завод по производству премиксов</a:t>
              </a:r>
            </a:p>
          </p:txBody>
        </p:sp>
        <p:sp>
          <p:nvSpPr>
            <p:cNvPr id="32" name="AutoShape 32"/>
            <p:cNvSpPr/>
            <p:nvPr/>
          </p:nvSpPr>
          <p:spPr>
            <a:xfrm flipH="1">
              <a:off x="1512301" y="7983205"/>
              <a:ext cx="983248" cy="0"/>
            </a:xfrm>
            <a:prstGeom prst="line">
              <a:avLst/>
            </a:prstGeom>
            <a:ln w="38100" cap="flat">
              <a:solidFill>
                <a:srgbClr val="206F48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33" name="AutoShape 33"/>
            <p:cNvSpPr/>
            <p:nvPr/>
          </p:nvSpPr>
          <p:spPr>
            <a:xfrm flipH="1">
              <a:off x="12799383" y="7926055"/>
              <a:ext cx="983248" cy="0"/>
            </a:xfrm>
            <a:prstGeom prst="line">
              <a:avLst/>
            </a:prstGeom>
            <a:ln w="38100" cap="flat">
              <a:solidFill>
                <a:srgbClr val="206F48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-309987" y="-279867"/>
              <a:ext cx="1205161" cy="413728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5876"/>
                </a:lnSpc>
              </a:pPr>
              <a:r>
                <a:rPr lang="en-US" sz="18483" b="1" dirty="0">
                  <a:solidFill>
                    <a:srgbClr val="22503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.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6348451" y="2874893"/>
              <a:ext cx="1532235" cy="413728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5876"/>
                </a:lnSpc>
              </a:pPr>
              <a:r>
                <a:rPr lang="en-US" sz="18483" b="1" dirty="0">
                  <a:solidFill>
                    <a:srgbClr val="FFDE59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.</a:t>
              </a:r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5748848" y="8620215"/>
            <a:ext cx="12327765" cy="1209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59"/>
              </a:lnSpc>
              <a:spcBef>
                <a:spcPct val="0"/>
              </a:spcBef>
            </a:pPr>
            <a:r>
              <a:rPr lang="en-US" sz="2257" u="sng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Производственные мощности позволяют произвести корм с любой рецептурой исходя из пожеланий клиента и потребностей животных с учетом требований государственных стандартов и технических условий.</a:t>
            </a:r>
          </a:p>
        </p:txBody>
      </p:sp>
    </p:spTree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7653" y="-228209"/>
            <a:ext cx="19507703" cy="1479888"/>
            <a:chOff x="0" y="0"/>
            <a:chExt cx="5137831" cy="3897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37831" cy="389765"/>
            </a:xfrm>
            <a:custGeom>
              <a:avLst/>
              <a:gdLst/>
              <a:ahLst/>
              <a:cxnLst/>
              <a:rect l="l" t="t" r="r" b="b"/>
              <a:pathLst>
                <a:path w="5137831" h="389765">
                  <a:moveTo>
                    <a:pt x="0" y="0"/>
                  </a:moveTo>
                  <a:lnTo>
                    <a:pt x="5137831" y="0"/>
                  </a:lnTo>
                  <a:lnTo>
                    <a:pt x="5137831" y="389765"/>
                  </a:lnTo>
                  <a:lnTo>
                    <a:pt x="0" y="389765"/>
                  </a:lnTo>
                  <a:close/>
                </a:path>
              </a:pathLst>
            </a:custGeom>
            <a:solidFill>
              <a:srgbClr val="206F4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5137831" cy="4659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8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14609" y="4723294"/>
            <a:ext cx="17458781" cy="1202585"/>
            <a:chOff x="0" y="0"/>
            <a:chExt cx="4598197" cy="31673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598198" cy="316730"/>
            </a:xfrm>
            <a:custGeom>
              <a:avLst/>
              <a:gdLst/>
              <a:ahLst/>
              <a:cxnLst/>
              <a:rect l="l" t="t" r="r" b="b"/>
              <a:pathLst>
                <a:path w="4598198" h="316730">
                  <a:moveTo>
                    <a:pt x="16851" y="0"/>
                  </a:moveTo>
                  <a:lnTo>
                    <a:pt x="4581347" y="0"/>
                  </a:lnTo>
                  <a:cubicBezTo>
                    <a:pt x="4585816" y="0"/>
                    <a:pt x="4590102" y="1775"/>
                    <a:pt x="4593262" y="4935"/>
                  </a:cubicBezTo>
                  <a:cubicBezTo>
                    <a:pt x="4596422" y="8096"/>
                    <a:pt x="4598198" y="12382"/>
                    <a:pt x="4598198" y="16851"/>
                  </a:cubicBezTo>
                  <a:lnTo>
                    <a:pt x="4598198" y="299880"/>
                  </a:lnTo>
                  <a:cubicBezTo>
                    <a:pt x="4598198" y="309186"/>
                    <a:pt x="4590653" y="316730"/>
                    <a:pt x="4581347" y="316730"/>
                  </a:cubicBezTo>
                  <a:lnTo>
                    <a:pt x="16851" y="316730"/>
                  </a:lnTo>
                  <a:cubicBezTo>
                    <a:pt x="12382" y="316730"/>
                    <a:pt x="8096" y="314955"/>
                    <a:pt x="4935" y="311795"/>
                  </a:cubicBezTo>
                  <a:cubicBezTo>
                    <a:pt x="1775" y="308635"/>
                    <a:pt x="0" y="304349"/>
                    <a:pt x="0" y="299880"/>
                  </a:cubicBezTo>
                  <a:lnTo>
                    <a:pt x="0" y="16851"/>
                  </a:lnTo>
                  <a:cubicBezTo>
                    <a:pt x="0" y="12382"/>
                    <a:pt x="1775" y="8096"/>
                    <a:pt x="4935" y="4935"/>
                  </a:cubicBezTo>
                  <a:cubicBezTo>
                    <a:pt x="8096" y="1775"/>
                    <a:pt x="12382" y="0"/>
                    <a:pt x="16851" y="0"/>
                  </a:cubicBez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598197" cy="3929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89"/>
                </a:lnSpc>
              </a:pPr>
              <a:r>
                <a:rPr lang="en-US" sz="2563" b="1" i="1" spc="76" dirty="0" err="1">
                  <a:solidFill>
                    <a:srgbClr val="000000"/>
                  </a:solidFill>
                  <a:latin typeface="Poppins Bold Italics"/>
                  <a:ea typeface="Poppins Bold Italics"/>
                  <a:cs typeface="Poppins Bold Italics"/>
                  <a:sym typeface="Poppins Bold Italics"/>
                </a:rPr>
                <a:t>Технологические</a:t>
              </a:r>
              <a:r>
                <a:rPr lang="en-US" sz="2563" b="1" i="1" spc="76" dirty="0">
                  <a:solidFill>
                    <a:srgbClr val="000000"/>
                  </a:solidFill>
                  <a:latin typeface="Poppins Bold Italics"/>
                  <a:ea typeface="Poppins Bold Italics"/>
                  <a:cs typeface="Poppins Bold Italics"/>
                  <a:sym typeface="Poppins Bold Italics"/>
                </a:rPr>
                <a:t> </a:t>
              </a:r>
              <a:r>
                <a:rPr lang="en-US" sz="2563" b="1" i="1" spc="76" dirty="0" err="1">
                  <a:solidFill>
                    <a:srgbClr val="000000"/>
                  </a:solidFill>
                  <a:latin typeface="Poppins Bold Italics"/>
                  <a:ea typeface="Poppins Bold Italics"/>
                  <a:cs typeface="Poppins Bold Italics"/>
                  <a:sym typeface="Poppins Bold Italics"/>
                </a:rPr>
                <a:t>возможности</a:t>
              </a:r>
              <a:r>
                <a:rPr lang="en-US" sz="2563" b="1" i="1" spc="76" dirty="0">
                  <a:solidFill>
                    <a:srgbClr val="000000"/>
                  </a:solidFill>
                  <a:latin typeface="Poppins Bold Italics"/>
                  <a:ea typeface="Poppins Bold Italics"/>
                  <a:cs typeface="Poppins Bold Italics"/>
                  <a:sym typeface="Poppins Bold Italics"/>
                </a:rPr>
                <a:t> </a:t>
              </a:r>
              <a:r>
                <a:rPr lang="en-US" sz="2563" b="1" i="1" spc="76" dirty="0" err="1">
                  <a:solidFill>
                    <a:srgbClr val="000000"/>
                  </a:solidFill>
                  <a:latin typeface="Poppins Bold Italics"/>
                  <a:ea typeface="Poppins Bold Italics"/>
                  <a:cs typeface="Poppins Bold Italics"/>
                  <a:sym typeface="Poppins Bold Italics"/>
                </a:rPr>
                <a:t>также</a:t>
              </a:r>
              <a:r>
                <a:rPr lang="en-US" sz="2563" b="1" i="1" spc="76" dirty="0">
                  <a:solidFill>
                    <a:srgbClr val="000000"/>
                  </a:solidFill>
                  <a:latin typeface="Poppins Bold Italics"/>
                  <a:ea typeface="Poppins Bold Italics"/>
                  <a:cs typeface="Poppins Bold Italics"/>
                  <a:sym typeface="Poppins Bold Italics"/>
                </a:rPr>
                <a:t> </a:t>
              </a:r>
              <a:r>
                <a:rPr lang="en-US" sz="2563" b="1" i="1" spc="76" dirty="0" err="1">
                  <a:solidFill>
                    <a:srgbClr val="000000"/>
                  </a:solidFill>
                  <a:latin typeface="Poppins Bold Italics"/>
                  <a:ea typeface="Poppins Bold Italics"/>
                  <a:cs typeface="Poppins Bold Italics"/>
                  <a:sym typeface="Poppins Bold Italics"/>
                </a:rPr>
                <a:t>позволяют</a:t>
              </a:r>
              <a:r>
                <a:rPr lang="en-US" sz="2563" b="1" i="1" spc="76" dirty="0">
                  <a:solidFill>
                    <a:srgbClr val="000000"/>
                  </a:solidFill>
                  <a:latin typeface="Poppins Bold Italics"/>
                  <a:ea typeface="Poppins Bold Italics"/>
                  <a:cs typeface="Poppins Bold Italics"/>
                  <a:sym typeface="Poppins Bold Italics"/>
                </a:rPr>
                <a:t> </a:t>
              </a:r>
              <a:r>
                <a:rPr lang="en-US" sz="2563" b="1" i="1" spc="76" dirty="0" err="1">
                  <a:solidFill>
                    <a:srgbClr val="000000"/>
                  </a:solidFill>
                  <a:latin typeface="Poppins Bold Italics"/>
                  <a:ea typeface="Poppins Bold Italics"/>
                  <a:cs typeface="Poppins Bold Italics"/>
                  <a:sym typeface="Poppins Bold Italics"/>
                </a:rPr>
                <a:t>изготавливать</a:t>
              </a:r>
              <a:r>
                <a:rPr lang="en-US" sz="2563" b="1" i="1" spc="76" dirty="0">
                  <a:solidFill>
                    <a:srgbClr val="000000"/>
                  </a:solidFill>
                  <a:latin typeface="Poppins Bold Italics"/>
                  <a:ea typeface="Poppins Bold Italics"/>
                  <a:cs typeface="Poppins Bold Italics"/>
                  <a:sym typeface="Poppins Bold Italics"/>
                </a:rPr>
                <a:t> </a:t>
              </a:r>
              <a:r>
                <a:rPr lang="en-US" sz="2563" b="1" i="1" spc="76" dirty="0" err="1">
                  <a:solidFill>
                    <a:srgbClr val="000000"/>
                  </a:solidFill>
                  <a:latin typeface="Poppins Bold Italics"/>
                  <a:ea typeface="Poppins Bold Italics"/>
                  <a:cs typeface="Poppins Bold Italics"/>
                  <a:sym typeface="Poppins Bold Italics"/>
                </a:rPr>
                <a:t>комбикорма</a:t>
              </a:r>
              <a:r>
                <a:rPr lang="en-US" sz="2563" b="1" i="1" spc="76" dirty="0">
                  <a:solidFill>
                    <a:srgbClr val="000000"/>
                  </a:solidFill>
                  <a:latin typeface="Poppins Bold Italics"/>
                  <a:ea typeface="Poppins Bold Italics"/>
                  <a:cs typeface="Poppins Bold Italics"/>
                  <a:sym typeface="Poppins Bold Italics"/>
                </a:rPr>
                <a:t> </a:t>
              </a:r>
              <a:r>
                <a:rPr lang="en-US" sz="2563" b="1" i="1" spc="76" dirty="0" err="1">
                  <a:solidFill>
                    <a:srgbClr val="000000"/>
                  </a:solidFill>
                  <a:latin typeface="Poppins Bold Italics"/>
                  <a:ea typeface="Poppins Bold Italics"/>
                  <a:cs typeface="Poppins Bold Italics"/>
                  <a:sym typeface="Poppins Bold Italics"/>
                </a:rPr>
                <a:t>для</a:t>
              </a:r>
              <a:r>
                <a:rPr lang="en-US" sz="2563" b="1" i="1" spc="76" dirty="0">
                  <a:solidFill>
                    <a:srgbClr val="000000"/>
                  </a:solidFill>
                  <a:latin typeface="Poppins Bold Italics"/>
                  <a:ea typeface="Poppins Bold Italics"/>
                  <a:cs typeface="Poppins Bold Italics"/>
                  <a:sym typeface="Poppins Bold Italics"/>
                </a:rPr>
                <a:t> </a:t>
              </a:r>
              <a:r>
                <a:rPr lang="en-US" sz="2563" b="1" i="1" spc="76" dirty="0" err="1">
                  <a:solidFill>
                    <a:srgbClr val="000000"/>
                  </a:solidFill>
                  <a:latin typeface="Poppins Bold Italics"/>
                  <a:ea typeface="Poppins Bold Italics"/>
                  <a:cs typeface="Poppins Bold Italics"/>
                  <a:sym typeface="Poppins Bold Italics"/>
                </a:rPr>
                <a:t>гусей</a:t>
              </a:r>
              <a:r>
                <a:rPr lang="en-US" sz="2563" b="1" i="1" spc="76" dirty="0">
                  <a:solidFill>
                    <a:srgbClr val="000000"/>
                  </a:solidFill>
                  <a:latin typeface="Poppins Bold Italics"/>
                  <a:ea typeface="Poppins Bold Italics"/>
                  <a:cs typeface="Poppins Bold Italics"/>
                  <a:sym typeface="Poppins Bold Italics"/>
                </a:rPr>
                <a:t>, </a:t>
              </a:r>
              <a:r>
                <a:rPr lang="en-US" sz="2563" b="1" i="1" spc="76" dirty="0" err="1">
                  <a:solidFill>
                    <a:srgbClr val="000000"/>
                  </a:solidFill>
                  <a:latin typeface="Poppins Bold Italics"/>
                  <a:ea typeface="Poppins Bold Italics"/>
                  <a:cs typeface="Poppins Bold Italics"/>
                  <a:sym typeface="Poppins Bold Italics"/>
                </a:rPr>
                <a:t>индейки</a:t>
              </a:r>
              <a:r>
                <a:rPr lang="en-US" sz="2563" b="1" i="1" spc="76" dirty="0">
                  <a:solidFill>
                    <a:srgbClr val="000000"/>
                  </a:solidFill>
                  <a:latin typeface="Poppins Bold Italics"/>
                  <a:ea typeface="Poppins Bold Italics"/>
                  <a:cs typeface="Poppins Bold Italics"/>
                  <a:sym typeface="Poppins Bold Italics"/>
                </a:rPr>
                <a:t>, </a:t>
              </a:r>
              <a:r>
                <a:rPr lang="en-US" sz="2563" b="1" i="1" spc="76" dirty="0" err="1">
                  <a:solidFill>
                    <a:srgbClr val="000000"/>
                  </a:solidFill>
                  <a:latin typeface="Poppins Bold Italics"/>
                  <a:ea typeface="Poppins Bold Italics"/>
                  <a:cs typeface="Poppins Bold Italics"/>
                  <a:sym typeface="Poppins Bold Italics"/>
                </a:rPr>
                <a:t>лошадей</a:t>
              </a:r>
              <a:r>
                <a:rPr lang="en-US" sz="2563" b="1" i="1" spc="76" dirty="0">
                  <a:solidFill>
                    <a:srgbClr val="000000"/>
                  </a:solidFill>
                  <a:latin typeface="Poppins Bold Italics"/>
                  <a:ea typeface="Poppins Bold Italics"/>
                  <a:cs typeface="Poppins Bold Italics"/>
                  <a:sym typeface="Poppins Bold Italics"/>
                </a:rPr>
                <a:t>, </a:t>
              </a:r>
              <a:r>
                <a:rPr lang="en-US" sz="2563" b="1" i="1" spc="76" dirty="0" err="1">
                  <a:solidFill>
                    <a:srgbClr val="000000"/>
                  </a:solidFill>
                  <a:latin typeface="Poppins Bold Italics"/>
                  <a:ea typeface="Poppins Bold Italics"/>
                  <a:cs typeface="Poppins Bold Italics"/>
                  <a:sym typeface="Poppins Bold Italics"/>
                </a:rPr>
                <a:t>овец</a:t>
              </a:r>
              <a:r>
                <a:rPr lang="en-US" sz="2563" b="1" i="1" spc="76" dirty="0">
                  <a:solidFill>
                    <a:srgbClr val="000000"/>
                  </a:solidFill>
                  <a:latin typeface="Poppins Bold Italics"/>
                  <a:ea typeface="Poppins Bold Italics"/>
                  <a:cs typeface="Poppins Bold Italics"/>
                  <a:sym typeface="Poppins Bold Italics"/>
                </a:rPr>
                <a:t>, </a:t>
              </a:r>
              <a:r>
                <a:rPr lang="en-US" sz="2563" b="1" i="1" spc="76" dirty="0" err="1">
                  <a:solidFill>
                    <a:srgbClr val="000000"/>
                  </a:solidFill>
                  <a:latin typeface="Poppins Bold Italics"/>
                  <a:ea typeface="Poppins Bold Italics"/>
                  <a:cs typeface="Poppins Bold Italics"/>
                  <a:sym typeface="Poppins Bold Italics"/>
                </a:rPr>
                <a:t>верблюдов</a:t>
              </a:r>
              <a:r>
                <a:rPr lang="en-US" sz="2563" b="1" i="1" spc="76" dirty="0">
                  <a:solidFill>
                    <a:srgbClr val="000000"/>
                  </a:solidFill>
                  <a:latin typeface="Poppins Bold Italics"/>
                  <a:ea typeface="Poppins Bold Italics"/>
                  <a:cs typeface="Poppins Bold Italics"/>
                  <a:sym typeface="Poppins Bold Italics"/>
                </a:rPr>
                <a:t>, </a:t>
              </a:r>
              <a:r>
                <a:rPr lang="en-US" sz="2563" b="1" i="1" spc="76" dirty="0" err="1">
                  <a:solidFill>
                    <a:srgbClr val="000000"/>
                  </a:solidFill>
                  <a:latin typeface="Poppins Bold Italics"/>
                  <a:ea typeface="Poppins Bold Italics"/>
                  <a:cs typeface="Poppins Bold Italics"/>
                  <a:sym typeface="Poppins Bold Italics"/>
                </a:rPr>
                <a:t>коз</a:t>
              </a:r>
              <a:r>
                <a:rPr lang="en-US" sz="2563" b="1" i="1" spc="76" dirty="0">
                  <a:solidFill>
                    <a:srgbClr val="000000"/>
                  </a:solidFill>
                  <a:latin typeface="Poppins Bold Italics"/>
                  <a:ea typeface="Poppins Bold Italics"/>
                  <a:cs typeface="Poppins Bold Italics"/>
                  <a:sym typeface="Poppins Bold Italics"/>
                </a:rPr>
                <a:t>.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853880" y="432005"/>
            <a:ext cx="6580241" cy="790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2"/>
              </a:lnSpc>
            </a:pPr>
            <a:r>
              <a:rPr lang="en-US" sz="5859" b="1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КОМБИКОРМА И ПРЕМИКСЫ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27628" y="5883895"/>
            <a:ext cx="11844593" cy="1354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83"/>
              </a:lnSpc>
              <a:spcBef>
                <a:spcPct val="0"/>
              </a:spcBef>
            </a:pPr>
            <a:endParaRPr/>
          </a:p>
          <a:p>
            <a:pPr algn="l">
              <a:lnSpc>
                <a:spcPts val="3583"/>
              </a:lnSpc>
              <a:spcBef>
                <a:spcPct val="0"/>
              </a:spcBef>
            </a:pPr>
            <a:r>
              <a:rPr lang="en-US" sz="2559" b="1" u="sng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Преимущества производства премиксов с точки зрения технологии:</a:t>
            </a:r>
          </a:p>
          <a:p>
            <a:pPr algn="l">
              <a:lnSpc>
                <a:spcPts val="3583"/>
              </a:lnSpc>
            </a:pPr>
            <a:endParaRPr lang="en-US" sz="2559" b="1" u="sng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0" name="Freeform 10"/>
          <p:cNvSpPr/>
          <p:nvPr/>
        </p:nvSpPr>
        <p:spPr>
          <a:xfrm flipH="1">
            <a:off x="-335035" y="1591216"/>
            <a:ext cx="3825190" cy="2032132"/>
          </a:xfrm>
          <a:custGeom>
            <a:avLst/>
            <a:gdLst/>
            <a:ahLst/>
            <a:cxnLst/>
            <a:rect l="l" t="t" r="r" b="b"/>
            <a:pathLst>
              <a:path w="3825190" h="2032132">
                <a:moveTo>
                  <a:pt x="3825190" y="0"/>
                </a:moveTo>
                <a:lnTo>
                  <a:pt x="0" y="0"/>
                </a:lnTo>
                <a:lnTo>
                  <a:pt x="0" y="2032132"/>
                </a:lnTo>
                <a:lnTo>
                  <a:pt x="3825190" y="2032132"/>
                </a:lnTo>
                <a:lnTo>
                  <a:pt x="382519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310312" y="3425250"/>
            <a:ext cx="3179843" cy="442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9"/>
              </a:lnSpc>
            </a:pPr>
            <a:r>
              <a:rPr lang="en-US" sz="2457" b="1">
                <a:solidFill>
                  <a:srgbClr val="206F48"/>
                </a:solidFill>
                <a:latin typeface="Poppins Bold"/>
                <a:ea typeface="Poppins Bold"/>
                <a:cs typeface="Poppins Bold"/>
                <a:sym typeface="Poppins Bold"/>
              </a:rPr>
              <a:t>20 тонн/час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144" y="3820040"/>
            <a:ext cx="3542109" cy="559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комбикорма для КРС</a:t>
            </a:r>
          </a:p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(в т.ч. стартеры, престартеры</a:t>
            </a:r>
            <a:r>
              <a:rPr lang="en-US" sz="15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)</a:t>
            </a:r>
          </a:p>
        </p:txBody>
      </p:sp>
      <p:sp>
        <p:nvSpPr>
          <p:cNvPr id="13" name="Freeform 13"/>
          <p:cNvSpPr/>
          <p:nvPr/>
        </p:nvSpPr>
        <p:spPr>
          <a:xfrm flipH="1">
            <a:off x="3964481" y="1199269"/>
            <a:ext cx="2762420" cy="2786188"/>
          </a:xfrm>
          <a:custGeom>
            <a:avLst/>
            <a:gdLst/>
            <a:ahLst/>
            <a:cxnLst/>
            <a:rect l="l" t="t" r="r" b="b"/>
            <a:pathLst>
              <a:path w="2762420" h="2786188">
                <a:moveTo>
                  <a:pt x="2762420" y="0"/>
                </a:moveTo>
                <a:lnTo>
                  <a:pt x="0" y="0"/>
                </a:lnTo>
                <a:lnTo>
                  <a:pt x="0" y="2786189"/>
                </a:lnTo>
                <a:lnTo>
                  <a:pt x="2762420" y="2786189"/>
                </a:lnTo>
                <a:lnTo>
                  <a:pt x="2762420" y="0"/>
                </a:lnTo>
                <a:close/>
              </a:path>
            </a:pathLst>
          </a:custGeom>
          <a:blipFill>
            <a:blip r:embed="rId3"/>
            <a:stretch>
              <a:fillRect r="-860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4055092" y="3425250"/>
            <a:ext cx="3179843" cy="442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9"/>
              </a:lnSpc>
            </a:pPr>
            <a:r>
              <a:rPr lang="en-US" sz="2457" b="1">
                <a:solidFill>
                  <a:srgbClr val="206F48"/>
                </a:solidFill>
                <a:latin typeface="Poppins Bold"/>
                <a:ea typeface="Poppins Bold"/>
                <a:cs typeface="Poppins Bold"/>
                <a:sym typeface="Poppins Bold"/>
              </a:rPr>
              <a:t>40 тонн/час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873959" y="3820040"/>
            <a:ext cx="3542109" cy="559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комбикорма для свиней</a:t>
            </a:r>
          </a:p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(в т.ч. стартеры, престартеры</a:t>
            </a:r>
            <a:r>
              <a:rPr lang="en-US" sz="15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)</a:t>
            </a:r>
          </a:p>
        </p:txBody>
      </p:sp>
      <p:sp>
        <p:nvSpPr>
          <p:cNvPr id="16" name="Freeform 16"/>
          <p:cNvSpPr/>
          <p:nvPr/>
        </p:nvSpPr>
        <p:spPr>
          <a:xfrm>
            <a:off x="8700862" y="1943078"/>
            <a:ext cx="1335277" cy="1460044"/>
          </a:xfrm>
          <a:custGeom>
            <a:avLst/>
            <a:gdLst/>
            <a:ahLst/>
            <a:cxnLst/>
            <a:rect l="l" t="t" r="r" b="b"/>
            <a:pathLst>
              <a:path w="1335277" h="1460044">
                <a:moveTo>
                  <a:pt x="0" y="0"/>
                </a:moveTo>
                <a:lnTo>
                  <a:pt x="1335277" y="0"/>
                </a:lnTo>
                <a:lnTo>
                  <a:pt x="1335277" y="1460045"/>
                </a:lnTo>
                <a:lnTo>
                  <a:pt x="0" y="14600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7877247" y="3425250"/>
            <a:ext cx="3179843" cy="442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9"/>
              </a:lnSpc>
            </a:pPr>
            <a:r>
              <a:rPr lang="en-US" sz="2457" b="1">
                <a:solidFill>
                  <a:srgbClr val="206F48"/>
                </a:solidFill>
                <a:latin typeface="Poppins Bold"/>
                <a:ea typeface="Poppins Bold"/>
                <a:cs typeface="Poppins Bold"/>
                <a:sym typeface="Poppins Bold"/>
              </a:rPr>
              <a:t>40 тонн/час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696114" y="3820040"/>
            <a:ext cx="3542109" cy="559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комбикорма для птицы</a:t>
            </a:r>
          </a:p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(в т.ч. стартеры, престартеры</a:t>
            </a:r>
            <a:r>
              <a:rPr lang="en-US" sz="15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)</a:t>
            </a:r>
          </a:p>
        </p:txBody>
      </p:sp>
      <p:sp>
        <p:nvSpPr>
          <p:cNvPr id="19" name="Freeform 19"/>
          <p:cNvSpPr/>
          <p:nvPr/>
        </p:nvSpPr>
        <p:spPr>
          <a:xfrm>
            <a:off x="12266613" y="2376493"/>
            <a:ext cx="2118925" cy="1124957"/>
          </a:xfrm>
          <a:custGeom>
            <a:avLst/>
            <a:gdLst/>
            <a:ahLst/>
            <a:cxnLst/>
            <a:rect l="l" t="t" r="r" b="b"/>
            <a:pathLst>
              <a:path w="2118925" h="1124957">
                <a:moveTo>
                  <a:pt x="0" y="0"/>
                </a:moveTo>
                <a:lnTo>
                  <a:pt x="2118925" y="0"/>
                </a:lnTo>
                <a:lnTo>
                  <a:pt x="2118925" y="1124957"/>
                </a:lnTo>
                <a:lnTo>
                  <a:pt x="0" y="112495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11734055" y="3644325"/>
            <a:ext cx="3179843" cy="442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9"/>
              </a:lnSpc>
            </a:pPr>
            <a:r>
              <a:rPr lang="en-US" sz="2457" b="1">
                <a:solidFill>
                  <a:srgbClr val="206F48"/>
                </a:solidFill>
                <a:latin typeface="Poppins Bold"/>
                <a:ea typeface="Poppins Bold"/>
                <a:cs typeface="Poppins Bold"/>
                <a:sym typeface="Poppins Bold"/>
              </a:rPr>
              <a:t>13 тонн/час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262416" y="4096265"/>
            <a:ext cx="2123123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комбикорма для рыб</a:t>
            </a:r>
          </a:p>
        </p:txBody>
      </p:sp>
      <p:sp>
        <p:nvSpPr>
          <p:cNvPr id="22" name="Freeform 22"/>
          <p:cNvSpPr/>
          <p:nvPr/>
        </p:nvSpPr>
        <p:spPr>
          <a:xfrm>
            <a:off x="15715906" y="2020205"/>
            <a:ext cx="1543394" cy="1543394"/>
          </a:xfrm>
          <a:custGeom>
            <a:avLst/>
            <a:gdLst/>
            <a:ahLst/>
            <a:cxnLst/>
            <a:rect l="l" t="t" r="r" b="b"/>
            <a:pathLst>
              <a:path w="1543394" h="1543394">
                <a:moveTo>
                  <a:pt x="0" y="0"/>
                </a:moveTo>
                <a:lnTo>
                  <a:pt x="1543394" y="0"/>
                </a:lnTo>
                <a:lnTo>
                  <a:pt x="1543394" y="1543394"/>
                </a:lnTo>
                <a:lnTo>
                  <a:pt x="0" y="154339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15011028" y="3663017"/>
            <a:ext cx="3179843" cy="442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9"/>
              </a:lnSpc>
            </a:pPr>
            <a:r>
              <a:rPr lang="en-US" sz="2457" b="1">
                <a:solidFill>
                  <a:srgbClr val="206F48"/>
                </a:solidFill>
                <a:latin typeface="Poppins Bold"/>
                <a:ea typeface="Poppins Bold"/>
                <a:cs typeface="Poppins Bold"/>
                <a:sym typeface="Poppins Bold"/>
              </a:rPr>
              <a:t>20 тонн/час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913899" y="4057808"/>
            <a:ext cx="3374101" cy="559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i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премиксы для всех видов комбикормов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719549" y="9396947"/>
            <a:ext cx="10014704" cy="4353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04"/>
              </a:lnSpc>
              <a:spcBef>
                <a:spcPct val="0"/>
              </a:spcBef>
            </a:pPr>
            <a:r>
              <a:rPr lang="en-US" sz="2360" i="1" u="none" strike="noStrike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высокая гомогенность продукта, коэффициент вариации менее 3 %. </a:t>
            </a:r>
          </a:p>
        </p:txBody>
      </p:sp>
      <p:sp>
        <p:nvSpPr>
          <p:cNvPr id="26" name="AutoShape 26"/>
          <p:cNvSpPr/>
          <p:nvPr/>
        </p:nvSpPr>
        <p:spPr>
          <a:xfrm flipV="1">
            <a:off x="627628" y="6840780"/>
            <a:ext cx="0" cy="2877223"/>
          </a:xfrm>
          <a:prstGeom prst="line">
            <a:avLst/>
          </a:prstGeom>
          <a:ln w="38100" cap="flat">
            <a:solidFill>
              <a:srgbClr val="206F48"/>
            </a:solidFill>
            <a:prstDash val="solid"/>
            <a:headEnd type="none" w="sm" len="sm"/>
            <a:tailEnd type="diamond" w="lg" len="lg"/>
          </a:ln>
        </p:spPr>
      </p:sp>
      <p:sp>
        <p:nvSpPr>
          <p:cNvPr id="27" name="AutoShape 27"/>
          <p:cNvSpPr/>
          <p:nvPr/>
        </p:nvSpPr>
        <p:spPr>
          <a:xfrm>
            <a:off x="627628" y="7293319"/>
            <a:ext cx="921589" cy="0"/>
          </a:xfrm>
          <a:prstGeom prst="line">
            <a:avLst/>
          </a:prstGeom>
          <a:ln w="38100" cap="flat">
            <a:solidFill>
              <a:srgbClr val="206F48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28" name="AutoShape 28"/>
          <p:cNvSpPr/>
          <p:nvPr/>
        </p:nvSpPr>
        <p:spPr>
          <a:xfrm>
            <a:off x="627628" y="7817194"/>
            <a:ext cx="921589" cy="0"/>
          </a:xfrm>
          <a:prstGeom prst="line">
            <a:avLst/>
          </a:prstGeom>
          <a:ln w="38100" cap="flat">
            <a:solidFill>
              <a:srgbClr val="206F48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29" name="AutoShape 29"/>
          <p:cNvSpPr/>
          <p:nvPr/>
        </p:nvSpPr>
        <p:spPr>
          <a:xfrm>
            <a:off x="627628" y="8417269"/>
            <a:ext cx="921589" cy="0"/>
          </a:xfrm>
          <a:prstGeom prst="line">
            <a:avLst/>
          </a:prstGeom>
          <a:ln w="38100" cap="flat">
            <a:solidFill>
              <a:srgbClr val="206F48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30" name="AutoShape 30"/>
          <p:cNvSpPr/>
          <p:nvPr/>
        </p:nvSpPr>
        <p:spPr>
          <a:xfrm>
            <a:off x="627628" y="8998294"/>
            <a:ext cx="921589" cy="0"/>
          </a:xfrm>
          <a:prstGeom prst="line">
            <a:avLst/>
          </a:prstGeom>
          <a:ln w="38100" cap="flat">
            <a:solidFill>
              <a:srgbClr val="206F48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31" name="AutoShape 31"/>
          <p:cNvSpPr/>
          <p:nvPr/>
        </p:nvSpPr>
        <p:spPr>
          <a:xfrm>
            <a:off x="627628" y="9718003"/>
            <a:ext cx="921589" cy="0"/>
          </a:xfrm>
          <a:prstGeom prst="line">
            <a:avLst/>
          </a:prstGeom>
          <a:ln w="38100" cap="flat">
            <a:solidFill>
              <a:srgbClr val="206F48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32" name="TextBox 32"/>
          <p:cNvSpPr txBox="1"/>
          <p:nvPr/>
        </p:nvSpPr>
        <p:spPr>
          <a:xfrm>
            <a:off x="1395563" y="7037541"/>
            <a:ext cx="15205386" cy="4353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4"/>
              </a:lnSpc>
              <a:spcBef>
                <a:spcPct val="0"/>
              </a:spcBef>
            </a:pPr>
            <a:r>
              <a:rPr lang="en-US" sz="2360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уникальная система смешивания компонентов, обеспечивающая высокую однородность премикса;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719549" y="7580466"/>
            <a:ext cx="6360438" cy="4353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04"/>
              </a:lnSpc>
              <a:spcBef>
                <a:spcPct val="0"/>
              </a:spcBef>
            </a:pPr>
            <a:r>
              <a:rPr lang="en-US" sz="2360" i="1" u="none" strike="noStrike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высокая точность смешивания – 1:100 000;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712057" y="8161491"/>
            <a:ext cx="13448229" cy="4353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04"/>
              </a:lnSpc>
              <a:spcBef>
                <a:spcPct val="0"/>
              </a:spcBef>
            </a:pPr>
            <a:r>
              <a:rPr lang="en-US" sz="2360" i="1" u="none" strike="noStrike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высокая точность дозирования микрокомпонентов при динамическом дозировании – 0,2 %;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712057" y="8742516"/>
            <a:ext cx="6047542" cy="4353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04"/>
              </a:lnSpc>
              <a:spcBef>
                <a:spcPct val="0"/>
              </a:spcBef>
            </a:pPr>
            <a:r>
              <a:rPr lang="en-US" sz="2360" i="1" u="none" strike="noStrike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возможность двухэтапного смешивания;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-895513" y="1230184"/>
            <a:ext cx="20079027" cy="442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9"/>
              </a:lnSpc>
              <a:spcBef>
                <a:spcPct val="0"/>
              </a:spcBef>
            </a:pPr>
            <a:r>
              <a:rPr lang="en-US" sz="2457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Производство может выпускать комбикорма в виде россыпи, крупки, гранулы, а также экструдата. </a:t>
            </a:r>
          </a:p>
        </p:txBody>
      </p:sp>
    </p:spTree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3764256" cy="10287000"/>
            <a:chOff x="0" y="0"/>
            <a:chExt cx="583182" cy="1593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3182" cy="1593725"/>
            </a:xfrm>
            <a:custGeom>
              <a:avLst/>
              <a:gdLst/>
              <a:ahLst/>
              <a:cxnLst/>
              <a:rect l="l" t="t" r="r" b="b"/>
              <a:pathLst>
                <a:path w="583182" h="1593725">
                  <a:moveTo>
                    <a:pt x="0" y="0"/>
                  </a:moveTo>
                  <a:lnTo>
                    <a:pt x="583182" y="0"/>
                  </a:lnTo>
                  <a:lnTo>
                    <a:pt x="583182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-40928" r="-40928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3764256" y="-95298"/>
            <a:ext cx="16192992" cy="1226316"/>
            <a:chOff x="0" y="0"/>
            <a:chExt cx="4264821" cy="3229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264821" cy="322980"/>
            </a:xfrm>
            <a:custGeom>
              <a:avLst/>
              <a:gdLst/>
              <a:ahLst/>
              <a:cxnLst/>
              <a:rect l="l" t="t" r="r" b="b"/>
              <a:pathLst>
                <a:path w="4264821" h="322980">
                  <a:moveTo>
                    <a:pt x="0" y="0"/>
                  </a:moveTo>
                  <a:lnTo>
                    <a:pt x="4264821" y="0"/>
                  </a:lnTo>
                  <a:lnTo>
                    <a:pt x="4264821" y="322980"/>
                  </a:lnTo>
                  <a:lnTo>
                    <a:pt x="0" y="322980"/>
                  </a:lnTo>
                  <a:close/>
                </a:path>
              </a:pathLst>
            </a:custGeom>
            <a:solidFill>
              <a:srgbClr val="206F48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76200"/>
              <a:ext cx="4264821" cy="3991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3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6438152" y="240596"/>
            <a:ext cx="10845202" cy="790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2"/>
              </a:lnSpc>
            </a:pPr>
            <a:r>
              <a:rPr lang="en-US" sz="5859" b="1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БИОТЕХНОЛОГИЧЕСКОЕ ПРОИЗВОДСТВО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689796" y="1526853"/>
            <a:ext cx="12911802" cy="2601672"/>
            <a:chOff x="0" y="0"/>
            <a:chExt cx="3400639" cy="68521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400639" cy="685214"/>
            </a:xfrm>
            <a:custGeom>
              <a:avLst/>
              <a:gdLst/>
              <a:ahLst/>
              <a:cxnLst/>
              <a:rect l="l" t="t" r="r" b="b"/>
              <a:pathLst>
                <a:path w="3400639" h="685214">
                  <a:moveTo>
                    <a:pt x="30580" y="0"/>
                  </a:moveTo>
                  <a:lnTo>
                    <a:pt x="3370060" y="0"/>
                  </a:lnTo>
                  <a:cubicBezTo>
                    <a:pt x="3386948" y="0"/>
                    <a:pt x="3400639" y="13691"/>
                    <a:pt x="3400639" y="30580"/>
                  </a:cubicBezTo>
                  <a:lnTo>
                    <a:pt x="3400639" y="654634"/>
                  </a:lnTo>
                  <a:cubicBezTo>
                    <a:pt x="3400639" y="671523"/>
                    <a:pt x="3386948" y="685214"/>
                    <a:pt x="3370060" y="685214"/>
                  </a:cubicBezTo>
                  <a:lnTo>
                    <a:pt x="30580" y="685214"/>
                  </a:lnTo>
                  <a:cubicBezTo>
                    <a:pt x="22469" y="685214"/>
                    <a:pt x="14691" y="681992"/>
                    <a:pt x="8957" y="676257"/>
                  </a:cubicBezTo>
                  <a:cubicBezTo>
                    <a:pt x="3222" y="670523"/>
                    <a:pt x="0" y="662744"/>
                    <a:pt x="0" y="654634"/>
                  </a:cubicBezTo>
                  <a:lnTo>
                    <a:pt x="0" y="30580"/>
                  </a:lnTo>
                  <a:cubicBezTo>
                    <a:pt x="0" y="13691"/>
                    <a:pt x="13691" y="0"/>
                    <a:pt x="30580" y="0"/>
                  </a:cubicBezTo>
                  <a:close/>
                </a:path>
              </a:pathLst>
            </a:custGeom>
            <a:solidFill>
              <a:srgbClr val="FFDE59">
                <a:alpha val="89804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76200"/>
              <a:ext cx="3400639" cy="7614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3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514489" y="2770539"/>
            <a:ext cx="10457668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 i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в которой зерно, пройдя 5 технических переделов превращается в аминокислоты. </a:t>
            </a:r>
          </a:p>
        </p:txBody>
      </p:sp>
      <p:sp>
        <p:nvSpPr>
          <p:cNvPr id="12" name="Freeform 12"/>
          <p:cNvSpPr/>
          <p:nvPr/>
        </p:nvSpPr>
        <p:spPr>
          <a:xfrm>
            <a:off x="4191485" y="4646906"/>
            <a:ext cx="13745821" cy="3470820"/>
          </a:xfrm>
          <a:custGeom>
            <a:avLst/>
            <a:gdLst/>
            <a:ahLst/>
            <a:cxnLst/>
            <a:rect l="l" t="t" r="r" b="b"/>
            <a:pathLst>
              <a:path w="13745821" h="3470820">
                <a:moveTo>
                  <a:pt x="0" y="0"/>
                </a:moveTo>
                <a:lnTo>
                  <a:pt x="13745821" y="0"/>
                </a:lnTo>
                <a:lnTo>
                  <a:pt x="13745821" y="3470820"/>
                </a:lnTo>
                <a:lnTo>
                  <a:pt x="0" y="34708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RU" dirty="0"/>
          </a:p>
        </p:txBody>
      </p:sp>
      <p:sp>
        <p:nvSpPr>
          <p:cNvPr id="13" name="AutoShape 13"/>
          <p:cNvSpPr/>
          <p:nvPr/>
        </p:nvSpPr>
        <p:spPr>
          <a:xfrm flipV="1">
            <a:off x="5702015" y="4783049"/>
            <a:ext cx="0" cy="854290"/>
          </a:xfrm>
          <a:prstGeom prst="line">
            <a:avLst/>
          </a:prstGeom>
          <a:ln w="19050" cap="flat">
            <a:solidFill>
              <a:srgbClr val="206F4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AutoShape 14"/>
          <p:cNvSpPr/>
          <p:nvPr/>
        </p:nvSpPr>
        <p:spPr>
          <a:xfrm flipH="1" flipV="1">
            <a:off x="5702161" y="5632582"/>
            <a:ext cx="450911" cy="0"/>
          </a:xfrm>
          <a:prstGeom prst="line">
            <a:avLst/>
          </a:prstGeom>
          <a:ln w="19050" cap="flat">
            <a:solidFill>
              <a:srgbClr val="206F4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AutoShape 15"/>
          <p:cNvSpPr/>
          <p:nvPr/>
        </p:nvSpPr>
        <p:spPr>
          <a:xfrm flipV="1">
            <a:off x="8334807" y="4783049"/>
            <a:ext cx="0" cy="854290"/>
          </a:xfrm>
          <a:prstGeom prst="line">
            <a:avLst/>
          </a:prstGeom>
          <a:ln w="19050" cap="flat">
            <a:solidFill>
              <a:srgbClr val="206F4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AutoShape 16"/>
          <p:cNvSpPr/>
          <p:nvPr/>
        </p:nvSpPr>
        <p:spPr>
          <a:xfrm flipH="1" flipV="1">
            <a:off x="8334954" y="5632582"/>
            <a:ext cx="538786" cy="0"/>
          </a:xfrm>
          <a:prstGeom prst="line">
            <a:avLst/>
          </a:prstGeom>
          <a:ln w="19050" cap="flat">
            <a:solidFill>
              <a:srgbClr val="206F4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AutoShape 17"/>
          <p:cNvSpPr/>
          <p:nvPr/>
        </p:nvSpPr>
        <p:spPr>
          <a:xfrm flipV="1">
            <a:off x="10870764" y="4783049"/>
            <a:ext cx="0" cy="854290"/>
          </a:xfrm>
          <a:prstGeom prst="line">
            <a:avLst/>
          </a:prstGeom>
          <a:ln w="19050" cap="flat">
            <a:solidFill>
              <a:srgbClr val="206F4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AutoShape 18"/>
          <p:cNvSpPr/>
          <p:nvPr/>
        </p:nvSpPr>
        <p:spPr>
          <a:xfrm flipH="1" flipV="1">
            <a:off x="10870908" y="5632581"/>
            <a:ext cx="577127" cy="0"/>
          </a:xfrm>
          <a:prstGeom prst="line">
            <a:avLst/>
          </a:prstGeom>
          <a:ln w="19050" cap="flat">
            <a:solidFill>
              <a:srgbClr val="206F4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9" name="AutoShape 19"/>
          <p:cNvSpPr/>
          <p:nvPr/>
        </p:nvSpPr>
        <p:spPr>
          <a:xfrm flipV="1">
            <a:off x="14352131" y="4783049"/>
            <a:ext cx="0" cy="854290"/>
          </a:xfrm>
          <a:prstGeom prst="line">
            <a:avLst/>
          </a:prstGeom>
          <a:ln w="19050" cap="flat">
            <a:solidFill>
              <a:srgbClr val="206F4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AutoShape 20"/>
          <p:cNvSpPr/>
          <p:nvPr/>
        </p:nvSpPr>
        <p:spPr>
          <a:xfrm flipH="1" flipV="1">
            <a:off x="14352277" y="5632581"/>
            <a:ext cx="573773" cy="0"/>
          </a:xfrm>
          <a:prstGeom prst="line">
            <a:avLst/>
          </a:prstGeom>
          <a:ln w="19050" cap="flat">
            <a:solidFill>
              <a:srgbClr val="206F4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AutoShape 21"/>
          <p:cNvSpPr/>
          <p:nvPr/>
        </p:nvSpPr>
        <p:spPr>
          <a:xfrm flipV="1">
            <a:off x="5777863" y="6402125"/>
            <a:ext cx="17980" cy="1060433"/>
          </a:xfrm>
          <a:prstGeom prst="line">
            <a:avLst/>
          </a:prstGeom>
          <a:ln w="19050" cap="flat">
            <a:solidFill>
              <a:srgbClr val="206F4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2" name="AutoShape 22"/>
          <p:cNvSpPr/>
          <p:nvPr/>
        </p:nvSpPr>
        <p:spPr>
          <a:xfrm flipH="1">
            <a:off x="5765237" y="7478430"/>
            <a:ext cx="672915" cy="0"/>
          </a:xfrm>
          <a:prstGeom prst="line">
            <a:avLst/>
          </a:prstGeom>
          <a:ln w="19050" cap="flat">
            <a:solidFill>
              <a:srgbClr val="206F4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ru-RU" dirty="0"/>
          </a:p>
        </p:txBody>
      </p:sp>
      <p:sp>
        <p:nvSpPr>
          <p:cNvPr id="23" name="AutoShape 23"/>
          <p:cNvSpPr/>
          <p:nvPr/>
        </p:nvSpPr>
        <p:spPr>
          <a:xfrm flipV="1">
            <a:off x="8205208" y="6421155"/>
            <a:ext cx="0" cy="1050919"/>
          </a:xfrm>
          <a:prstGeom prst="line">
            <a:avLst/>
          </a:prstGeom>
          <a:ln w="19050" cap="flat">
            <a:solidFill>
              <a:srgbClr val="206F4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4" name="AutoShape 24"/>
          <p:cNvSpPr/>
          <p:nvPr/>
        </p:nvSpPr>
        <p:spPr>
          <a:xfrm flipH="1">
            <a:off x="8205208" y="7464938"/>
            <a:ext cx="806735" cy="0"/>
          </a:xfrm>
          <a:prstGeom prst="line">
            <a:avLst/>
          </a:prstGeom>
          <a:ln w="19050" cap="flat">
            <a:solidFill>
              <a:srgbClr val="206F4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ru-RU" dirty="0"/>
          </a:p>
        </p:txBody>
      </p:sp>
      <p:sp>
        <p:nvSpPr>
          <p:cNvPr id="25" name="AutoShape 25"/>
          <p:cNvSpPr/>
          <p:nvPr/>
        </p:nvSpPr>
        <p:spPr>
          <a:xfrm flipV="1">
            <a:off x="10549159" y="6430751"/>
            <a:ext cx="0" cy="1055677"/>
          </a:xfrm>
          <a:prstGeom prst="line">
            <a:avLst/>
          </a:prstGeom>
          <a:ln w="19050" cap="flat">
            <a:solidFill>
              <a:srgbClr val="206F4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6" name="AutoShape 26"/>
          <p:cNvSpPr/>
          <p:nvPr/>
        </p:nvSpPr>
        <p:spPr>
          <a:xfrm flipH="1">
            <a:off x="10560831" y="7464938"/>
            <a:ext cx="608459" cy="0"/>
          </a:xfrm>
          <a:prstGeom prst="line">
            <a:avLst/>
          </a:prstGeom>
          <a:ln w="19050" cap="flat">
            <a:solidFill>
              <a:srgbClr val="206F4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7" name="AutoShape 27"/>
          <p:cNvSpPr/>
          <p:nvPr/>
        </p:nvSpPr>
        <p:spPr>
          <a:xfrm flipH="1" flipV="1">
            <a:off x="12889521" y="6402127"/>
            <a:ext cx="0" cy="1055677"/>
          </a:xfrm>
          <a:prstGeom prst="line">
            <a:avLst/>
          </a:prstGeom>
          <a:ln w="19050" cap="flat">
            <a:solidFill>
              <a:srgbClr val="206F4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8" name="AutoShape 28"/>
          <p:cNvSpPr/>
          <p:nvPr/>
        </p:nvSpPr>
        <p:spPr>
          <a:xfrm flipH="1" flipV="1">
            <a:off x="12889521" y="7457804"/>
            <a:ext cx="693730" cy="0"/>
          </a:xfrm>
          <a:prstGeom prst="line">
            <a:avLst/>
          </a:prstGeom>
          <a:ln w="19050" cap="flat">
            <a:solidFill>
              <a:srgbClr val="206F4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ru-RU" dirty="0"/>
          </a:p>
        </p:txBody>
      </p:sp>
      <p:sp>
        <p:nvSpPr>
          <p:cNvPr id="29" name="AutoShape 29"/>
          <p:cNvSpPr/>
          <p:nvPr/>
        </p:nvSpPr>
        <p:spPr>
          <a:xfrm flipH="1" flipV="1">
            <a:off x="15251009" y="6462746"/>
            <a:ext cx="0" cy="1062812"/>
          </a:xfrm>
          <a:prstGeom prst="line">
            <a:avLst/>
          </a:prstGeom>
          <a:ln w="19050" cap="flat">
            <a:solidFill>
              <a:srgbClr val="206F4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0" name="AutoShape 30"/>
          <p:cNvSpPr/>
          <p:nvPr/>
        </p:nvSpPr>
        <p:spPr>
          <a:xfrm flipH="1">
            <a:off x="15251009" y="7535144"/>
            <a:ext cx="679594" cy="0"/>
          </a:xfrm>
          <a:prstGeom prst="line">
            <a:avLst/>
          </a:prstGeom>
          <a:ln w="19050" cap="flat">
            <a:solidFill>
              <a:srgbClr val="206F4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1" name="AutoShape 31"/>
          <p:cNvSpPr/>
          <p:nvPr/>
        </p:nvSpPr>
        <p:spPr>
          <a:xfrm flipV="1">
            <a:off x="5759394" y="8174072"/>
            <a:ext cx="0" cy="1062812"/>
          </a:xfrm>
          <a:prstGeom prst="line">
            <a:avLst/>
          </a:prstGeom>
          <a:ln w="19050" cap="flat">
            <a:solidFill>
              <a:srgbClr val="206F4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2" name="AutoShape 32"/>
          <p:cNvSpPr/>
          <p:nvPr/>
        </p:nvSpPr>
        <p:spPr>
          <a:xfrm flipH="1" flipV="1">
            <a:off x="5751264" y="9244017"/>
            <a:ext cx="573329" cy="5107"/>
          </a:xfrm>
          <a:prstGeom prst="line">
            <a:avLst/>
          </a:prstGeom>
          <a:ln w="19050" cap="flat">
            <a:solidFill>
              <a:srgbClr val="206F4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3" name="AutoShape 33"/>
          <p:cNvSpPr/>
          <p:nvPr/>
        </p:nvSpPr>
        <p:spPr>
          <a:xfrm flipH="1" flipV="1">
            <a:off x="10885770" y="8117724"/>
            <a:ext cx="5907" cy="1060431"/>
          </a:xfrm>
          <a:prstGeom prst="line">
            <a:avLst/>
          </a:prstGeom>
          <a:ln w="19050" cap="flat">
            <a:solidFill>
              <a:srgbClr val="206F4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4" name="AutoShape 34"/>
          <p:cNvSpPr/>
          <p:nvPr/>
        </p:nvSpPr>
        <p:spPr>
          <a:xfrm flipH="1">
            <a:off x="10885770" y="9166550"/>
            <a:ext cx="640514" cy="0"/>
          </a:xfrm>
          <a:prstGeom prst="line">
            <a:avLst/>
          </a:prstGeom>
          <a:ln w="19050" cap="flat">
            <a:solidFill>
              <a:srgbClr val="206F4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5" name="AutoShape 35"/>
          <p:cNvSpPr/>
          <p:nvPr/>
        </p:nvSpPr>
        <p:spPr>
          <a:xfrm flipH="1" flipV="1">
            <a:off x="8295300" y="8221823"/>
            <a:ext cx="9515" cy="944727"/>
          </a:xfrm>
          <a:prstGeom prst="line">
            <a:avLst/>
          </a:prstGeom>
          <a:ln w="19050" cap="flat">
            <a:solidFill>
              <a:srgbClr val="206F4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6" name="AutoShape 36"/>
          <p:cNvSpPr/>
          <p:nvPr/>
        </p:nvSpPr>
        <p:spPr>
          <a:xfrm flipH="1">
            <a:off x="8332485" y="9166550"/>
            <a:ext cx="659014" cy="0"/>
          </a:xfrm>
          <a:prstGeom prst="line">
            <a:avLst/>
          </a:prstGeom>
          <a:ln w="19050" cap="flat">
            <a:solidFill>
              <a:srgbClr val="206F4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ru-RU" dirty="0"/>
          </a:p>
        </p:txBody>
      </p:sp>
      <p:sp>
        <p:nvSpPr>
          <p:cNvPr id="37" name="AutoShape 37"/>
          <p:cNvSpPr/>
          <p:nvPr/>
        </p:nvSpPr>
        <p:spPr>
          <a:xfrm flipV="1">
            <a:off x="14259211" y="8121972"/>
            <a:ext cx="5908" cy="984270"/>
          </a:xfrm>
          <a:prstGeom prst="line">
            <a:avLst/>
          </a:prstGeom>
          <a:ln w="19050" cap="flat">
            <a:solidFill>
              <a:srgbClr val="206F4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8" name="AutoShape 38"/>
          <p:cNvSpPr/>
          <p:nvPr/>
        </p:nvSpPr>
        <p:spPr>
          <a:xfrm flipH="1">
            <a:off x="14274478" y="9106242"/>
            <a:ext cx="498532" cy="0"/>
          </a:xfrm>
          <a:prstGeom prst="line">
            <a:avLst/>
          </a:prstGeom>
          <a:ln w="19050" cap="flat">
            <a:solidFill>
              <a:srgbClr val="206F48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9" name="TextBox 39"/>
          <p:cNvSpPr txBox="1"/>
          <p:nvPr/>
        </p:nvSpPr>
        <p:spPr>
          <a:xfrm>
            <a:off x="5538812" y="3455846"/>
            <a:ext cx="364464" cy="1716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86"/>
              </a:lnSpc>
            </a:pPr>
            <a:r>
              <a:rPr lang="en-US" sz="10061" b="1" dirty="0">
                <a:solidFill>
                  <a:srgbClr val="2250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5805844" y="4883090"/>
            <a:ext cx="2010065" cy="585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9"/>
              </a:lnSpc>
            </a:pPr>
            <a:r>
              <a:rPr lang="en-US" sz="1678" b="1" i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мукомольное произвоство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443697" y="4883090"/>
            <a:ext cx="1586080" cy="585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9"/>
              </a:lnSpc>
            </a:pPr>
            <a:r>
              <a:rPr lang="en-US" sz="1678" b="1" i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крахмальное производство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0979654" y="4883090"/>
            <a:ext cx="2921420" cy="585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9"/>
              </a:lnSpc>
            </a:pPr>
            <a:r>
              <a:rPr lang="en-US" sz="1678" b="1" i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производство глютена пшеничного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171603" y="3455846"/>
            <a:ext cx="364464" cy="1716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86"/>
              </a:lnSpc>
            </a:pPr>
            <a:r>
              <a:rPr lang="en-US" sz="10061" b="1" dirty="0">
                <a:solidFill>
                  <a:srgbClr val="2250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0707561" y="3455846"/>
            <a:ext cx="364464" cy="1716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86"/>
              </a:lnSpc>
            </a:pPr>
            <a:r>
              <a:rPr lang="en-US" sz="10061" b="1" dirty="0">
                <a:solidFill>
                  <a:srgbClr val="2250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4188927" y="3455846"/>
            <a:ext cx="364464" cy="1716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86"/>
              </a:lnSpc>
            </a:pPr>
            <a:r>
              <a:rPr lang="en-US" sz="10061" b="1" dirty="0">
                <a:solidFill>
                  <a:srgbClr val="2250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4576605" y="4861602"/>
            <a:ext cx="2476141" cy="585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9"/>
              </a:lnSpc>
            </a:pPr>
            <a:r>
              <a:rPr lang="en-US" sz="1678" b="1" i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производство продукта пшеничного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5593272" y="5135384"/>
            <a:ext cx="364464" cy="17162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86"/>
              </a:lnSpc>
            </a:pPr>
            <a:r>
              <a:rPr lang="en-US" sz="10061" b="1" dirty="0">
                <a:solidFill>
                  <a:srgbClr val="2250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5946614" y="6479733"/>
            <a:ext cx="1891724" cy="877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6"/>
              </a:lnSpc>
            </a:pPr>
            <a:r>
              <a:rPr lang="en-US" sz="1676" b="1" i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производство глюкозного сиропа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8032383" y="5127160"/>
            <a:ext cx="364464" cy="1716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86"/>
              </a:lnSpc>
            </a:pPr>
            <a:r>
              <a:rPr lang="en-US" sz="10061" b="1" dirty="0">
                <a:solidFill>
                  <a:srgbClr val="2250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8332485" y="6491626"/>
            <a:ext cx="1891724" cy="877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6"/>
              </a:lnSpc>
            </a:pPr>
            <a:r>
              <a:rPr lang="en-US" sz="1676" b="1" i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завод ферментации лизина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0366927" y="5103548"/>
            <a:ext cx="364464" cy="1716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86"/>
              </a:lnSpc>
            </a:pPr>
            <a:r>
              <a:rPr lang="en-US" sz="10061" b="1">
                <a:solidFill>
                  <a:srgbClr val="2250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0672848" y="6501222"/>
            <a:ext cx="1891724" cy="877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6"/>
              </a:lnSpc>
            </a:pPr>
            <a:r>
              <a:rPr lang="en-US" sz="1676" b="1" i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завод экстракции лизина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2707289" y="5074924"/>
            <a:ext cx="364464" cy="1716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86"/>
              </a:lnSpc>
            </a:pPr>
            <a:r>
              <a:rPr lang="en-US" sz="10061" b="1">
                <a:solidFill>
                  <a:srgbClr val="2250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3034336" y="6472598"/>
            <a:ext cx="1891724" cy="877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6"/>
              </a:lnSpc>
            </a:pPr>
            <a:r>
              <a:rPr lang="en-US" sz="1676" b="1" i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завод ферментации треонина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15068777" y="5135543"/>
            <a:ext cx="364464" cy="1716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86"/>
              </a:lnSpc>
            </a:pPr>
            <a:r>
              <a:rPr lang="en-US" sz="10061" b="1">
                <a:solidFill>
                  <a:srgbClr val="2250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5433242" y="6533217"/>
            <a:ext cx="1891724" cy="877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6"/>
              </a:lnSpc>
            </a:pPr>
            <a:r>
              <a:rPr lang="en-US" sz="1676" b="1" i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завод ферментации триптофана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5577162" y="6846869"/>
            <a:ext cx="364464" cy="1716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86"/>
              </a:lnSpc>
            </a:pPr>
            <a:r>
              <a:rPr lang="en-US" sz="10061" b="1" dirty="0">
                <a:solidFill>
                  <a:srgbClr val="2250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5941626" y="8244543"/>
            <a:ext cx="1891724" cy="877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6"/>
              </a:lnSpc>
            </a:pPr>
            <a:r>
              <a:rPr lang="en-US" sz="1676" b="1" i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завод экстракции триптофана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10699932" y="6865896"/>
            <a:ext cx="364464" cy="1716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86"/>
              </a:lnSpc>
            </a:pPr>
            <a:r>
              <a:rPr lang="en-US" sz="10061" b="1" dirty="0">
                <a:solidFill>
                  <a:srgbClr val="2250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11092940" y="8385031"/>
            <a:ext cx="2856745" cy="583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6"/>
              </a:lnSpc>
            </a:pPr>
            <a:r>
              <a:rPr lang="en-US" sz="1676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завод</a:t>
            </a:r>
            <a:r>
              <a:rPr lang="en-US" sz="1676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1676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по</a:t>
            </a:r>
            <a:r>
              <a:rPr lang="en-US" sz="1676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1676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производству</a:t>
            </a:r>
            <a:r>
              <a:rPr lang="en-US" sz="1676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1676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сульфата</a:t>
            </a:r>
            <a:r>
              <a:rPr lang="en-US" sz="1676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1676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аммония</a:t>
            </a:r>
            <a:endParaRPr lang="en-US" sz="1676" b="1" i="1" dirty="0">
              <a:solidFill>
                <a:srgbClr val="000000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</p:txBody>
      </p:sp>
      <p:sp>
        <p:nvSpPr>
          <p:cNvPr id="61" name="TextBox 61"/>
          <p:cNvSpPr txBox="1"/>
          <p:nvPr/>
        </p:nvSpPr>
        <p:spPr>
          <a:xfrm>
            <a:off x="8130813" y="6853065"/>
            <a:ext cx="346255" cy="16892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086"/>
              </a:lnSpc>
            </a:pPr>
            <a:r>
              <a:rPr lang="en-US" sz="10061" b="1" dirty="0">
                <a:solidFill>
                  <a:srgbClr val="2250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8473566" y="8183723"/>
            <a:ext cx="1891724" cy="877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6"/>
              </a:lnSpc>
            </a:pPr>
            <a:r>
              <a:rPr lang="en-US" sz="1676" b="1" i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завод экстракции треонина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14092402" y="6865896"/>
            <a:ext cx="364464" cy="1716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86"/>
              </a:lnSpc>
            </a:pPr>
            <a:r>
              <a:rPr lang="en-US" sz="10061" b="1" dirty="0">
                <a:solidFill>
                  <a:srgbClr val="2250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14417860" y="8143480"/>
            <a:ext cx="2856745" cy="877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6"/>
              </a:lnSpc>
            </a:pPr>
            <a:r>
              <a:rPr lang="en-US" sz="1676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производство</a:t>
            </a:r>
            <a:r>
              <a:rPr lang="en-US" sz="1676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1676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высокоочищенных</a:t>
            </a:r>
            <a:r>
              <a:rPr lang="en-US" sz="1676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1676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аминокислот</a:t>
            </a:r>
            <a:endParaRPr lang="en-US" sz="1676" b="1" i="1" dirty="0">
              <a:solidFill>
                <a:srgbClr val="000000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</p:txBody>
      </p:sp>
      <p:sp>
        <p:nvSpPr>
          <p:cNvPr id="65" name="TextBox 65"/>
          <p:cNvSpPr txBox="1"/>
          <p:nvPr/>
        </p:nvSpPr>
        <p:spPr>
          <a:xfrm>
            <a:off x="3860475" y="2395024"/>
            <a:ext cx="669422" cy="3154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876"/>
              </a:lnSpc>
            </a:pPr>
            <a:r>
              <a:rPr lang="en-US" sz="18483" b="1" dirty="0">
                <a:solidFill>
                  <a:srgbClr val="22503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7618583" y="5702194"/>
            <a:ext cx="525892" cy="31029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876"/>
              </a:lnSpc>
            </a:pPr>
            <a:r>
              <a:rPr lang="en-US" sz="18483" b="1" dirty="0">
                <a:solidFill>
                  <a:srgbClr val="FFDE5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4303418" y="1687366"/>
            <a:ext cx="13298180" cy="1041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7"/>
              </a:lnSpc>
            </a:pPr>
            <a:r>
              <a:rPr lang="en-US" sz="2998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998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Комплекс</a:t>
            </a:r>
            <a:r>
              <a:rPr lang="en-US" sz="2998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998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состоит</a:t>
            </a:r>
            <a:r>
              <a:rPr lang="en-US" sz="2998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998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из</a:t>
            </a:r>
            <a:r>
              <a:rPr lang="en-US" sz="2998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1</a:t>
            </a:r>
            <a:r>
              <a:rPr lang="ru-RU" sz="2998" b="1" i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6</a:t>
            </a:r>
            <a:r>
              <a:rPr lang="en-US" sz="2998" b="1" i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998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заводов</a:t>
            </a:r>
            <a:r>
              <a:rPr lang="en-US" sz="2998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, </a:t>
            </a:r>
            <a:r>
              <a:rPr lang="en-US" sz="2998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интегрированных</a:t>
            </a:r>
            <a:r>
              <a:rPr lang="en-US" sz="2998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в </a:t>
            </a:r>
            <a:r>
              <a:rPr lang="en-US" sz="2998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одну</a:t>
            </a:r>
            <a:r>
              <a:rPr lang="en-US" sz="2998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998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непрерывную</a:t>
            </a:r>
            <a:r>
              <a:rPr lang="en-US" sz="2998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998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производственную</a:t>
            </a:r>
            <a:r>
              <a:rPr lang="en-US" sz="2998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998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цепочку</a:t>
            </a:r>
            <a:r>
              <a:rPr lang="en-US" sz="2998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,</a:t>
            </a:r>
          </a:p>
        </p:txBody>
      </p:sp>
    </p:spTree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228209"/>
            <a:ext cx="19160050" cy="1393131"/>
            <a:chOff x="0" y="0"/>
            <a:chExt cx="5046268" cy="3669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46268" cy="366915"/>
            </a:xfrm>
            <a:custGeom>
              <a:avLst/>
              <a:gdLst/>
              <a:ahLst/>
              <a:cxnLst/>
              <a:rect l="l" t="t" r="r" b="b"/>
              <a:pathLst>
                <a:path w="5046268" h="366915">
                  <a:moveTo>
                    <a:pt x="0" y="0"/>
                  </a:moveTo>
                  <a:lnTo>
                    <a:pt x="5046268" y="0"/>
                  </a:lnTo>
                  <a:lnTo>
                    <a:pt x="5046268" y="366915"/>
                  </a:lnTo>
                  <a:lnTo>
                    <a:pt x="0" y="366915"/>
                  </a:lnTo>
                  <a:close/>
                </a:path>
              </a:pathLst>
            </a:custGeom>
            <a:solidFill>
              <a:srgbClr val="206F4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5046268" cy="4431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8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67901" y="2420436"/>
            <a:ext cx="3707277" cy="1646505"/>
            <a:chOff x="0" y="0"/>
            <a:chExt cx="976402" cy="43364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76402" cy="433647"/>
            </a:xfrm>
            <a:custGeom>
              <a:avLst/>
              <a:gdLst/>
              <a:ahLst/>
              <a:cxnLst/>
              <a:rect l="l" t="t" r="r" b="b"/>
              <a:pathLst>
                <a:path w="976402" h="433647">
                  <a:moveTo>
                    <a:pt x="50119" y="0"/>
                  </a:moveTo>
                  <a:lnTo>
                    <a:pt x="926283" y="0"/>
                  </a:lnTo>
                  <a:cubicBezTo>
                    <a:pt x="953963" y="0"/>
                    <a:pt x="976402" y="22439"/>
                    <a:pt x="976402" y="50119"/>
                  </a:cubicBezTo>
                  <a:lnTo>
                    <a:pt x="976402" y="383528"/>
                  </a:lnTo>
                  <a:cubicBezTo>
                    <a:pt x="976402" y="411208"/>
                    <a:pt x="953963" y="433647"/>
                    <a:pt x="926283" y="433647"/>
                  </a:cubicBezTo>
                  <a:lnTo>
                    <a:pt x="50119" y="433647"/>
                  </a:lnTo>
                  <a:cubicBezTo>
                    <a:pt x="36827" y="433647"/>
                    <a:pt x="24079" y="428367"/>
                    <a:pt x="14680" y="418968"/>
                  </a:cubicBezTo>
                  <a:cubicBezTo>
                    <a:pt x="5280" y="409569"/>
                    <a:pt x="0" y="396820"/>
                    <a:pt x="0" y="383528"/>
                  </a:cubicBezTo>
                  <a:lnTo>
                    <a:pt x="0" y="50119"/>
                  </a:lnTo>
                  <a:cubicBezTo>
                    <a:pt x="0" y="22439"/>
                    <a:pt x="22439" y="0"/>
                    <a:pt x="50119" y="0"/>
                  </a:cubicBez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976402" cy="509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3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111359" y="2398805"/>
            <a:ext cx="3575160" cy="1668136"/>
            <a:chOff x="0" y="0"/>
            <a:chExt cx="941606" cy="43934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41606" cy="439345"/>
            </a:xfrm>
            <a:custGeom>
              <a:avLst/>
              <a:gdLst/>
              <a:ahLst/>
              <a:cxnLst/>
              <a:rect l="l" t="t" r="r" b="b"/>
              <a:pathLst>
                <a:path w="941606" h="439345">
                  <a:moveTo>
                    <a:pt x="51971" y="0"/>
                  </a:moveTo>
                  <a:lnTo>
                    <a:pt x="889634" y="0"/>
                  </a:lnTo>
                  <a:cubicBezTo>
                    <a:pt x="903418" y="0"/>
                    <a:pt x="916637" y="5476"/>
                    <a:pt x="926384" y="15222"/>
                  </a:cubicBezTo>
                  <a:cubicBezTo>
                    <a:pt x="936130" y="24969"/>
                    <a:pt x="941606" y="38188"/>
                    <a:pt x="941606" y="51971"/>
                  </a:cubicBezTo>
                  <a:lnTo>
                    <a:pt x="941606" y="387373"/>
                  </a:lnTo>
                  <a:cubicBezTo>
                    <a:pt x="941606" y="401157"/>
                    <a:pt x="936130" y="414376"/>
                    <a:pt x="926384" y="424122"/>
                  </a:cubicBezTo>
                  <a:cubicBezTo>
                    <a:pt x="916637" y="433869"/>
                    <a:pt x="903418" y="439345"/>
                    <a:pt x="889634" y="439345"/>
                  </a:cubicBezTo>
                  <a:lnTo>
                    <a:pt x="51971" y="439345"/>
                  </a:lnTo>
                  <a:cubicBezTo>
                    <a:pt x="38188" y="439345"/>
                    <a:pt x="24969" y="433869"/>
                    <a:pt x="15222" y="424122"/>
                  </a:cubicBezTo>
                  <a:cubicBezTo>
                    <a:pt x="5476" y="414376"/>
                    <a:pt x="0" y="401157"/>
                    <a:pt x="0" y="387373"/>
                  </a:cubicBezTo>
                  <a:lnTo>
                    <a:pt x="0" y="51971"/>
                  </a:lnTo>
                  <a:cubicBezTo>
                    <a:pt x="0" y="38188"/>
                    <a:pt x="5476" y="24969"/>
                    <a:pt x="15222" y="15222"/>
                  </a:cubicBezTo>
                  <a:cubicBezTo>
                    <a:pt x="24969" y="5476"/>
                    <a:pt x="38188" y="0"/>
                    <a:pt x="51971" y="0"/>
                  </a:cubicBez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76200"/>
              <a:ext cx="941606" cy="5155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3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07980" y="2398805"/>
            <a:ext cx="3575160" cy="1668136"/>
            <a:chOff x="0" y="0"/>
            <a:chExt cx="941606" cy="43934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41606" cy="439345"/>
            </a:xfrm>
            <a:custGeom>
              <a:avLst/>
              <a:gdLst/>
              <a:ahLst/>
              <a:cxnLst/>
              <a:rect l="l" t="t" r="r" b="b"/>
              <a:pathLst>
                <a:path w="941606" h="439345">
                  <a:moveTo>
                    <a:pt x="51971" y="0"/>
                  </a:moveTo>
                  <a:lnTo>
                    <a:pt x="889634" y="0"/>
                  </a:lnTo>
                  <a:cubicBezTo>
                    <a:pt x="903418" y="0"/>
                    <a:pt x="916637" y="5476"/>
                    <a:pt x="926384" y="15222"/>
                  </a:cubicBezTo>
                  <a:cubicBezTo>
                    <a:pt x="936130" y="24969"/>
                    <a:pt x="941606" y="38188"/>
                    <a:pt x="941606" y="51971"/>
                  </a:cubicBezTo>
                  <a:lnTo>
                    <a:pt x="941606" y="387373"/>
                  </a:lnTo>
                  <a:cubicBezTo>
                    <a:pt x="941606" y="401157"/>
                    <a:pt x="936130" y="414376"/>
                    <a:pt x="926384" y="424122"/>
                  </a:cubicBezTo>
                  <a:cubicBezTo>
                    <a:pt x="916637" y="433869"/>
                    <a:pt x="903418" y="439345"/>
                    <a:pt x="889634" y="439345"/>
                  </a:cubicBezTo>
                  <a:lnTo>
                    <a:pt x="51971" y="439345"/>
                  </a:lnTo>
                  <a:cubicBezTo>
                    <a:pt x="38188" y="439345"/>
                    <a:pt x="24969" y="433869"/>
                    <a:pt x="15222" y="424122"/>
                  </a:cubicBezTo>
                  <a:cubicBezTo>
                    <a:pt x="5476" y="414376"/>
                    <a:pt x="0" y="401157"/>
                    <a:pt x="0" y="387373"/>
                  </a:cubicBezTo>
                  <a:lnTo>
                    <a:pt x="0" y="51971"/>
                  </a:lnTo>
                  <a:cubicBezTo>
                    <a:pt x="0" y="38188"/>
                    <a:pt x="5476" y="24969"/>
                    <a:pt x="15222" y="15222"/>
                  </a:cubicBezTo>
                  <a:cubicBezTo>
                    <a:pt x="24969" y="5476"/>
                    <a:pt x="38188" y="0"/>
                    <a:pt x="51971" y="0"/>
                  </a:cubicBez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76200"/>
              <a:ext cx="941606" cy="5155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3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4234137" y="2398805"/>
            <a:ext cx="3575160" cy="1668136"/>
            <a:chOff x="0" y="0"/>
            <a:chExt cx="941606" cy="43934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41606" cy="439345"/>
            </a:xfrm>
            <a:custGeom>
              <a:avLst/>
              <a:gdLst/>
              <a:ahLst/>
              <a:cxnLst/>
              <a:rect l="l" t="t" r="r" b="b"/>
              <a:pathLst>
                <a:path w="941606" h="439345">
                  <a:moveTo>
                    <a:pt x="51971" y="0"/>
                  </a:moveTo>
                  <a:lnTo>
                    <a:pt x="889634" y="0"/>
                  </a:lnTo>
                  <a:cubicBezTo>
                    <a:pt x="903418" y="0"/>
                    <a:pt x="916637" y="5476"/>
                    <a:pt x="926384" y="15222"/>
                  </a:cubicBezTo>
                  <a:cubicBezTo>
                    <a:pt x="936130" y="24969"/>
                    <a:pt x="941606" y="38188"/>
                    <a:pt x="941606" y="51971"/>
                  </a:cubicBezTo>
                  <a:lnTo>
                    <a:pt x="941606" y="387373"/>
                  </a:lnTo>
                  <a:cubicBezTo>
                    <a:pt x="941606" y="401157"/>
                    <a:pt x="936130" y="414376"/>
                    <a:pt x="926384" y="424122"/>
                  </a:cubicBezTo>
                  <a:cubicBezTo>
                    <a:pt x="916637" y="433869"/>
                    <a:pt x="903418" y="439345"/>
                    <a:pt x="889634" y="439345"/>
                  </a:cubicBezTo>
                  <a:lnTo>
                    <a:pt x="51971" y="439345"/>
                  </a:lnTo>
                  <a:cubicBezTo>
                    <a:pt x="38188" y="439345"/>
                    <a:pt x="24969" y="433869"/>
                    <a:pt x="15222" y="424122"/>
                  </a:cubicBezTo>
                  <a:cubicBezTo>
                    <a:pt x="5476" y="414376"/>
                    <a:pt x="0" y="401157"/>
                    <a:pt x="0" y="387373"/>
                  </a:cubicBezTo>
                  <a:lnTo>
                    <a:pt x="0" y="51971"/>
                  </a:lnTo>
                  <a:cubicBezTo>
                    <a:pt x="0" y="38188"/>
                    <a:pt x="5476" y="24969"/>
                    <a:pt x="15222" y="15222"/>
                  </a:cubicBezTo>
                  <a:cubicBezTo>
                    <a:pt x="24969" y="5476"/>
                    <a:pt x="38188" y="0"/>
                    <a:pt x="51971" y="0"/>
                  </a:cubicBez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76200"/>
              <a:ext cx="941606" cy="5155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3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67901" y="4381266"/>
            <a:ext cx="3707277" cy="1646505"/>
            <a:chOff x="0" y="0"/>
            <a:chExt cx="976402" cy="43364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976402" cy="433647"/>
            </a:xfrm>
            <a:custGeom>
              <a:avLst/>
              <a:gdLst/>
              <a:ahLst/>
              <a:cxnLst/>
              <a:rect l="l" t="t" r="r" b="b"/>
              <a:pathLst>
                <a:path w="976402" h="433647">
                  <a:moveTo>
                    <a:pt x="50119" y="0"/>
                  </a:moveTo>
                  <a:lnTo>
                    <a:pt x="926283" y="0"/>
                  </a:lnTo>
                  <a:cubicBezTo>
                    <a:pt x="953963" y="0"/>
                    <a:pt x="976402" y="22439"/>
                    <a:pt x="976402" y="50119"/>
                  </a:cubicBezTo>
                  <a:lnTo>
                    <a:pt x="976402" y="383528"/>
                  </a:lnTo>
                  <a:cubicBezTo>
                    <a:pt x="976402" y="411208"/>
                    <a:pt x="953963" y="433647"/>
                    <a:pt x="926283" y="433647"/>
                  </a:cubicBezTo>
                  <a:lnTo>
                    <a:pt x="50119" y="433647"/>
                  </a:lnTo>
                  <a:cubicBezTo>
                    <a:pt x="36827" y="433647"/>
                    <a:pt x="24079" y="428367"/>
                    <a:pt x="14680" y="418968"/>
                  </a:cubicBezTo>
                  <a:cubicBezTo>
                    <a:pt x="5280" y="409569"/>
                    <a:pt x="0" y="396820"/>
                    <a:pt x="0" y="383528"/>
                  </a:cubicBezTo>
                  <a:lnTo>
                    <a:pt x="0" y="50119"/>
                  </a:lnTo>
                  <a:cubicBezTo>
                    <a:pt x="0" y="22439"/>
                    <a:pt x="22439" y="0"/>
                    <a:pt x="50119" y="0"/>
                  </a:cubicBez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76200"/>
              <a:ext cx="976402" cy="509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3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979242" y="4381266"/>
            <a:ext cx="3707277" cy="1646505"/>
            <a:chOff x="0" y="0"/>
            <a:chExt cx="976402" cy="43364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976402" cy="433647"/>
            </a:xfrm>
            <a:custGeom>
              <a:avLst/>
              <a:gdLst/>
              <a:ahLst/>
              <a:cxnLst/>
              <a:rect l="l" t="t" r="r" b="b"/>
              <a:pathLst>
                <a:path w="976402" h="433647">
                  <a:moveTo>
                    <a:pt x="50119" y="0"/>
                  </a:moveTo>
                  <a:lnTo>
                    <a:pt x="926283" y="0"/>
                  </a:lnTo>
                  <a:cubicBezTo>
                    <a:pt x="953963" y="0"/>
                    <a:pt x="976402" y="22439"/>
                    <a:pt x="976402" y="50119"/>
                  </a:cubicBezTo>
                  <a:lnTo>
                    <a:pt x="976402" y="383528"/>
                  </a:lnTo>
                  <a:cubicBezTo>
                    <a:pt x="976402" y="411208"/>
                    <a:pt x="953963" y="433647"/>
                    <a:pt x="926283" y="433647"/>
                  </a:cubicBezTo>
                  <a:lnTo>
                    <a:pt x="50119" y="433647"/>
                  </a:lnTo>
                  <a:cubicBezTo>
                    <a:pt x="36827" y="433647"/>
                    <a:pt x="24079" y="428367"/>
                    <a:pt x="14680" y="418968"/>
                  </a:cubicBezTo>
                  <a:cubicBezTo>
                    <a:pt x="5280" y="409569"/>
                    <a:pt x="0" y="396820"/>
                    <a:pt x="0" y="383528"/>
                  </a:cubicBezTo>
                  <a:lnTo>
                    <a:pt x="0" y="50119"/>
                  </a:lnTo>
                  <a:cubicBezTo>
                    <a:pt x="0" y="22439"/>
                    <a:pt x="22439" y="0"/>
                    <a:pt x="50119" y="0"/>
                  </a:cubicBez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76200"/>
              <a:ext cx="976402" cy="509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3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707980" y="4381266"/>
            <a:ext cx="3707277" cy="1646505"/>
            <a:chOff x="0" y="0"/>
            <a:chExt cx="976402" cy="43364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976402" cy="433647"/>
            </a:xfrm>
            <a:custGeom>
              <a:avLst/>
              <a:gdLst/>
              <a:ahLst/>
              <a:cxnLst/>
              <a:rect l="l" t="t" r="r" b="b"/>
              <a:pathLst>
                <a:path w="976402" h="433647">
                  <a:moveTo>
                    <a:pt x="50119" y="0"/>
                  </a:moveTo>
                  <a:lnTo>
                    <a:pt x="926283" y="0"/>
                  </a:lnTo>
                  <a:cubicBezTo>
                    <a:pt x="953963" y="0"/>
                    <a:pt x="976402" y="22439"/>
                    <a:pt x="976402" y="50119"/>
                  </a:cubicBezTo>
                  <a:lnTo>
                    <a:pt x="976402" y="383528"/>
                  </a:lnTo>
                  <a:cubicBezTo>
                    <a:pt x="976402" y="411208"/>
                    <a:pt x="953963" y="433647"/>
                    <a:pt x="926283" y="433647"/>
                  </a:cubicBezTo>
                  <a:lnTo>
                    <a:pt x="50119" y="433647"/>
                  </a:lnTo>
                  <a:cubicBezTo>
                    <a:pt x="36827" y="433647"/>
                    <a:pt x="24079" y="428367"/>
                    <a:pt x="14680" y="418968"/>
                  </a:cubicBezTo>
                  <a:cubicBezTo>
                    <a:pt x="5280" y="409569"/>
                    <a:pt x="0" y="396820"/>
                    <a:pt x="0" y="383528"/>
                  </a:cubicBezTo>
                  <a:lnTo>
                    <a:pt x="0" y="50119"/>
                  </a:lnTo>
                  <a:cubicBezTo>
                    <a:pt x="0" y="22439"/>
                    <a:pt x="22439" y="0"/>
                    <a:pt x="50119" y="0"/>
                  </a:cubicBez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76200"/>
              <a:ext cx="976402" cy="509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3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234137" y="4381266"/>
            <a:ext cx="3707277" cy="1646505"/>
            <a:chOff x="0" y="0"/>
            <a:chExt cx="976402" cy="43364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976402" cy="433647"/>
            </a:xfrm>
            <a:custGeom>
              <a:avLst/>
              <a:gdLst/>
              <a:ahLst/>
              <a:cxnLst/>
              <a:rect l="l" t="t" r="r" b="b"/>
              <a:pathLst>
                <a:path w="976402" h="433647">
                  <a:moveTo>
                    <a:pt x="50119" y="0"/>
                  </a:moveTo>
                  <a:lnTo>
                    <a:pt x="926283" y="0"/>
                  </a:lnTo>
                  <a:cubicBezTo>
                    <a:pt x="953963" y="0"/>
                    <a:pt x="976402" y="22439"/>
                    <a:pt x="976402" y="50119"/>
                  </a:cubicBezTo>
                  <a:lnTo>
                    <a:pt x="976402" y="383528"/>
                  </a:lnTo>
                  <a:cubicBezTo>
                    <a:pt x="976402" y="411208"/>
                    <a:pt x="953963" y="433647"/>
                    <a:pt x="926283" y="433647"/>
                  </a:cubicBezTo>
                  <a:lnTo>
                    <a:pt x="50119" y="433647"/>
                  </a:lnTo>
                  <a:cubicBezTo>
                    <a:pt x="36827" y="433647"/>
                    <a:pt x="24079" y="428367"/>
                    <a:pt x="14680" y="418968"/>
                  </a:cubicBezTo>
                  <a:cubicBezTo>
                    <a:pt x="5280" y="409569"/>
                    <a:pt x="0" y="396820"/>
                    <a:pt x="0" y="383528"/>
                  </a:cubicBezTo>
                  <a:lnTo>
                    <a:pt x="0" y="50119"/>
                  </a:lnTo>
                  <a:cubicBezTo>
                    <a:pt x="0" y="22439"/>
                    <a:pt x="22439" y="0"/>
                    <a:pt x="50119" y="0"/>
                  </a:cubicBezTo>
                  <a:close/>
                </a:path>
              </a:pathLst>
            </a:custGeom>
            <a:solidFill>
              <a:srgbClr val="FFDE59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0" y="-76200"/>
              <a:ext cx="976402" cy="509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39"/>
                </a:lnSpc>
              </a:pPr>
              <a:endParaRPr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5429677" y="262019"/>
            <a:ext cx="12829600" cy="790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2"/>
              </a:lnSpc>
            </a:pPr>
            <a:r>
              <a:rPr lang="en-US" sz="5859" b="1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ПРОДУКЦИЯ БИОТЕХНОЛОГИЙ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18336" y="2464184"/>
            <a:ext cx="2806407" cy="1154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5"/>
              </a:lnSpc>
              <a:spcBef>
                <a:spcPct val="0"/>
              </a:spcBef>
            </a:pPr>
            <a:r>
              <a:rPr lang="en-US" sz="2189" b="1" i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L-лизин моногидрохлорид </a:t>
            </a:r>
          </a:p>
          <a:p>
            <a:pPr algn="ctr">
              <a:lnSpc>
                <a:spcPts val="3065"/>
              </a:lnSpc>
              <a:spcBef>
                <a:spcPct val="0"/>
              </a:spcBef>
            </a:pPr>
            <a:r>
              <a:rPr lang="en-US" sz="2189" b="1" i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98,5 %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381527" y="3600852"/>
            <a:ext cx="1880026" cy="323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</a:pPr>
            <a:r>
              <a:rPr lang="en-US" sz="1900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28 т. </a:t>
            </a:r>
            <a:r>
              <a:rPr lang="en-US" sz="1900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тонн</a:t>
            </a:r>
            <a:r>
              <a:rPr lang="en-US" sz="1900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/</a:t>
            </a:r>
            <a:r>
              <a:rPr lang="en-US" sz="1900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год</a:t>
            </a:r>
            <a:endParaRPr lang="en-US" sz="1900" i="1" dirty="0">
              <a:solidFill>
                <a:srgbClr val="000000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5642940" y="2635966"/>
            <a:ext cx="2511996" cy="773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5"/>
              </a:lnSpc>
              <a:spcBef>
                <a:spcPct val="0"/>
              </a:spcBef>
            </a:pPr>
            <a:r>
              <a:rPr lang="en-US" sz="2189" b="1" i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L-лизин сульфат 75 % 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746435" y="3580147"/>
            <a:ext cx="2172891" cy="323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</a:pPr>
            <a:r>
              <a:rPr lang="en-US" sz="1900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34 т. </a:t>
            </a:r>
            <a:r>
              <a:rPr lang="en-US" sz="1900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тонн</a:t>
            </a:r>
            <a:r>
              <a:rPr lang="en-US" sz="1900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/</a:t>
            </a:r>
            <a:r>
              <a:rPr lang="en-US" sz="1900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год</a:t>
            </a:r>
            <a:endParaRPr lang="en-US" sz="1900" i="1" dirty="0">
              <a:solidFill>
                <a:srgbClr val="000000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10448227" y="2826466"/>
            <a:ext cx="2094667" cy="392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5"/>
              </a:lnSpc>
              <a:spcBef>
                <a:spcPct val="0"/>
              </a:spcBef>
            </a:pPr>
            <a:r>
              <a:rPr lang="en-US" sz="2189" b="1" i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Треонин 98,5 %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0591800" y="3506177"/>
            <a:ext cx="1871545" cy="3225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</a:pPr>
            <a:r>
              <a:rPr lang="en-US" sz="1900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5,2 т. </a:t>
            </a:r>
            <a:r>
              <a:rPr lang="en-US" sz="1900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тонн</a:t>
            </a:r>
            <a:r>
              <a:rPr lang="en-US" sz="1900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/</a:t>
            </a:r>
            <a:r>
              <a:rPr lang="en-US" sz="1900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год</a:t>
            </a:r>
            <a:endParaRPr lang="en-US" sz="1900" i="1" dirty="0">
              <a:solidFill>
                <a:srgbClr val="000000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14797605" y="2840824"/>
            <a:ext cx="2566035" cy="392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5"/>
              </a:lnSpc>
              <a:spcBef>
                <a:spcPct val="0"/>
              </a:spcBef>
            </a:pPr>
            <a:r>
              <a:rPr lang="en-US" sz="2190" b="1" i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Триптофан 98,5 %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5044488" y="3506177"/>
            <a:ext cx="1954458" cy="323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</a:pPr>
            <a:r>
              <a:rPr lang="en-US" sz="1900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1,2 т. </a:t>
            </a:r>
            <a:r>
              <a:rPr lang="en-US" sz="1900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тонн</a:t>
            </a:r>
            <a:r>
              <a:rPr lang="en-US" sz="1900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/</a:t>
            </a:r>
            <a:r>
              <a:rPr lang="en-US" sz="1900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год</a:t>
            </a:r>
            <a:endParaRPr lang="en-US" sz="1900" i="1" dirty="0">
              <a:solidFill>
                <a:srgbClr val="000000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819127" y="4627602"/>
            <a:ext cx="2806407" cy="773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5"/>
              </a:lnSpc>
              <a:spcBef>
                <a:spcPct val="0"/>
              </a:spcBef>
            </a:pPr>
            <a:r>
              <a:rPr lang="en-US" sz="2189" b="1" i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Пшеничный глютен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276740" y="5543316"/>
            <a:ext cx="2089599" cy="323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</a:pPr>
            <a:r>
              <a:rPr lang="en-US" sz="1900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20 т. тонн/год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5429677" y="4571766"/>
            <a:ext cx="2806407" cy="773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5"/>
              </a:lnSpc>
              <a:spcBef>
                <a:spcPct val="0"/>
              </a:spcBef>
            </a:pPr>
            <a:r>
              <a:rPr lang="en-US" sz="2189" b="1" i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Пшеничный продукт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5746435" y="5543316"/>
            <a:ext cx="2172891" cy="323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</a:pPr>
            <a:r>
              <a:rPr lang="en-US" sz="1900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100 т. тонн/год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0158415" y="4571766"/>
            <a:ext cx="2806407" cy="773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5"/>
              </a:lnSpc>
              <a:spcBef>
                <a:spcPct val="0"/>
              </a:spcBef>
            </a:pPr>
            <a:r>
              <a:rPr lang="en-US" sz="2189" b="1" i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Белок кормовой (протеин - 80%)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0727784" y="5464400"/>
            <a:ext cx="1667670" cy="323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</a:pPr>
            <a:r>
              <a:rPr lang="en-US" sz="1900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5 т. тонн/год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4684572" y="4633551"/>
            <a:ext cx="2806407" cy="1154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5"/>
              </a:lnSpc>
              <a:spcBef>
                <a:spcPct val="0"/>
              </a:spcBef>
            </a:pPr>
            <a:r>
              <a:rPr lang="en-US" sz="2189" b="1" i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Сульфат аммония</a:t>
            </a:r>
          </a:p>
          <a:p>
            <a:pPr algn="ctr">
              <a:lnSpc>
                <a:spcPts val="3065"/>
              </a:lnSpc>
              <a:spcBef>
                <a:spcPct val="0"/>
              </a:spcBef>
            </a:pPr>
            <a:r>
              <a:rPr lang="en-US" sz="2189" b="1" i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гранулированный/жидкий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275127" y="1395393"/>
            <a:ext cx="17666287" cy="736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3"/>
              </a:lnSpc>
            </a:pPr>
            <a:r>
              <a:rPr lang="en-US" sz="2130" b="1" i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Уникальность корпорации в том, что только здесь посредством микробиологического синтеза производятся сразу четыре незаменимые аминокислоты: L-лизин сульфат, L-лизин моногидрохлорид, L-треонин и L-триптофан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67901" y="6132545"/>
            <a:ext cx="17473512" cy="906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83"/>
              </a:lnSpc>
              <a:spcBef>
                <a:spcPct val="0"/>
              </a:spcBef>
            </a:pPr>
            <a:r>
              <a:rPr lang="en-US" sz="2559" b="1" u="sng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Технологические преимущества использования собственной продукции биотехнологий в изготовлении кормов:</a:t>
            </a:r>
          </a:p>
        </p:txBody>
      </p:sp>
      <p:sp>
        <p:nvSpPr>
          <p:cNvPr id="47" name="AutoShape 47"/>
          <p:cNvSpPr/>
          <p:nvPr/>
        </p:nvSpPr>
        <p:spPr>
          <a:xfrm flipV="1">
            <a:off x="467901" y="7278593"/>
            <a:ext cx="0" cy="2325243"/>
          </a:xfrm>
          <a:prstGeom prst="line">
            <a:avLst/>
          </a:prstGeom>
          <a:ln w="38100" cap="flat">
            <a:solidFill>
              <a:srgbClr val="206F48"/>
            </a:solidFill>
            <a:prstDash val="solid"/>
            <a:headEnd type="none" w="sm" len="sm"/>
            <a:tailEnd type="diamond" w="lg" len="lg"/>
          </a:ln>
        </p:spPr>
      </p:sp>
      <p:sp>
        <p:nvSpPr>
          <p:cNvPr id="48" name="AutoShape 48"/>
          <p:cNvSpPr/>
          <p:nvPr/>
        </p:nvSpPr>
        <p:spPr>
          <a:xfrm>
            <a:off x="614346" y="7458171"/>
            <a:ext cx="921589" cy="0"/>
          </a:xfrm>
          <a:prstGeom prst="line">
            <a:avLst/>
          </a:prstGeom>
          <a:ln w="38100" cap="flat">
            <a:solidFill>
              <a:srgbClr val="206F48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49" name="AutoShape 49"/>
          <p:cNvSpPr/>
          <p:nvPr/>
        </p:nvSpPr>
        <p:spPr>
          <a:xfrm>
            <a:off x="614346" y="8115396"/>
            <a:ext cx="921589" cy="0"/>
          </a:xfrm>
          <a:prstGeom prst="line">
            <a:avLst/>
          </a:prstGeom>
          <a:ln w="38100" cap="flat">
            <a:solidFill>
              <a:srgbClr val="206F48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50" name="AutoShape 50"/>
          <p:cNvSpPr/>
          <p:nvPr/>
        </p:nvSpPr>
        <p:spPr>
          <a:xfrm>
            <a:off x="614346" y="8772621"/>
            <a:ext cx="921589" cy="0"/>
          </a:xfrm>
          <a:prstGeom prst="line">
            <a:avLst/>
          </a:prstGeom>
          <a:ln w="38100" cap="flat">
            <a:solidFill>
              <a:srgbClr val="206F48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51" name="AutoShape 51"/>
          <p:cNvSpPr/>
          <p:nvPr/>
        </p:nvSpPr>
        <p:spPr>
          <a:xfrm>
            <a:off x="614346" y="9439371"/>
            <a:ext cx="921589" cy="0"/>
          </a:xfrm>
          <a:prstGeom prst="line">
            <a:avLst/>
          </a:prstGeom>
          <a:ln w="38100" cap="flat">
            <a:solidFill>
              <a:srgbClr val="206F48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52" name="TextBox 52"/>
          <p:cNvSpPr txBox="1"/>
          <p:nvPr/>
        </p:nvSpPr>
        <p:spPr>
          <a:xfrm>
            <a:off x="1631185" y="7202393"/>
            <a:ext cx="7894142" cy="4353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4"/>
              </a:lnSpc>
              <a:spcBef>
                <a:spcPct val="0"/>
              </a:spcBef>
            </a:pPr>
            <a:r>
              <a:rPr lang="en-US" sz="2360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уменьшение стоимости комбикормовой продукции;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631185" y="7859618"/>
            <a:ext cx="7894142" cy="4353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4"/>
              </a:lnSpc>
              <a:spcBef>
                <a:spcPct val="0"/>
              </a:spcBef>
            </a:pPr>
            <a:r>
              <a:rPr lang="en-US" sz="2360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стабильность качества сырьевых компонентов;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567498" y="8494999"/>
            <a:ext cx="15796142" cy="4353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4"/>
              </a:lnSpc>
              <a:spcBef>
                <a:spcPct val="0"/>
              </a:spcBef>
            </a:pPr>
            <a:r>
              <a:rPr lang="en-US" sz="2360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возможность эффективно сбалансировать качественный состав комбикормовой продукции по протеину;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1567498" y="9168480"/>
            <a:ext cx="11118496" cy="4353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4"/>
              </a:lnSpc>
              <a:spcBef>
                <a:spcPct val="0"/>
              </a:spcBef>
            </a:pPr>
            <a:r>
              <a:rPr lang="en-US" sz="2360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обеспечение высокой энергетической ценности комбикормовой продукции;</a:t>
            </a:r>
          </a:p>
        </p:txBody>
      </p:sp>
    </p:spTree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363953" y="1338626"/>
            <a:ext cx="6924047" cy="8629808"/>
            <a:chOff x="0" y="0"/>
            <a:chExt cx="1823617" cy="22728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23617" cy="2272871"/>
            </a:xfrm>
            <a:custGeom>
              <a:avLst/>
              <a:gdLst/>
              <a:ahLst/>
              <a:cxnLst/>
              <a:rect l="l" t="t" r="r" b="b"/>
              <a:pathLst>
                <a:path w="1823617" h="2272871">
                  <a:moveTo>
                    <a:pt x="0" y="0"/>
                  </a:moveTo>
                  <a:lnTo>
                    <a:pt x="1823617" y="0"/>
                  </a:lnTo>
                  <a:lnTo>
                    <a:pt x="1823617" y="2272871"/>
                  </a:lnTo>
                  <a:lnTo>
                    <a:pt x="0" y="2272871"/>
                  </a:lnTo>
                  <a:close/>
                </a:path>
              </a:pathLst>
            </a:custGeom>
            <a:solidFill>
              <a:srgbClr val="FFDE59">
                <a:alpha val="80000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823617" cy="23490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8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010" y="0"/>
            <a:ext cx="18263937" cy="1084085"/>
            <a:chOff x="0" y="0"/>
            <a:chExt cx="4810255" cy="28552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0255" cy="285520"/>
            </a:xfrm>
            <a:custGeom>
              <a:avLst/>
              <a:gdLst/>
              <a:ahLst/>
              <a:cxnLst/>
              <a:rect l="l" t="t" r="r" b="b"/>
              <a:pathLst>
                <a:path w="4810255" h="285520">
                  <a:moveTo>
                    <a:pt x="0" y="0"/>
                  </a:moveTo>
                  <a:lnTo>
                    <a:pt x="4810255" y="0"/>
                  </a:lnTo>
                  <a:lnTo>
                    <a:pt x="4810255" y="285520"/>
                  </a:lnTo>
                  <a:lnTo>
                    <a:pt x="0" y="285520"/>
                  </a:lnTo>
                  <a:close/>
                </a:path>
              </a:pathLst>
            </a:custGeom>
            <a:solidFill>
              <a:srgbClr val="206F4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0255" cy="3617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8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4010" y="2644688"/>
            <a:ext cx="11293268" cy="6688914"/>
          </a:xfrm>
          <a:custGeom>
            <a:avLst/>
            <a:gdLst/>
            <a:ahLst/>
            <a:cxnLst/>
            <a:rect l="l" t="t" r="r" b="b"/>
            <a:pathLst>
              <a:path w="11293268" h="6688914">
                <a:moveTo>
                  <a:pt x="0" y="0"/>
                </a:moveTo>
                <a:lnTo>
                  <a:pt x="11293268" y="0"/>
                </a:lnTo>
                <a:lnTo>
                  <a:pt x="11293268" y="6688914"/>
                </a:lnTo>
                <a:lnTo>
                  <a:pt x="0" y="66889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8355359" y="3717104"/>
            <a:ext cx="331023" cy="410976"/>
          </a:xfrm>
          <a:custGeom>
            <a:avLst/>
            <a:gdLst/>
            <a:ahLst/>
            <a:cxnLst/>
            <a:rect l="l" t="t" r="r" b="b"/>
            <a:pathLst>
              <a:path w="331023" h="410976">
                <a:moveTo>
                  <a:pt x="0" y="0"/>
                </a:moveTo>
                <a:lnTo>
                  <a:pt x="331022" y="0"/>
                </a:lnTo>
                <a:lnTo>
                  <a:pt x="331022" y="410976"/>
                </a:lnTo>
                <a:lnTo>
                  <a:pt x="0" y="4109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7616321" y="5726027"/>
            <a:ext cx="332361" cy="412638"/>
          </a:xfrm>
          <a:custGeom>
            <a:avLst/>
            <a:gdLst/>
            <a:ahLst/>
            <a:cxnLst/>
            <a:rect l="l" t="t" r="r" b="b"/>
            <a:pathLst>
              <a:path w="332361" h="412638">
                <a:moveTo>
                  <a:pt x="0" y="0"/>
                </a:moveTo>
                <a:lnTo>
                  <a:pt x="332361" y="0"/>
                </a:lnTo>
                <a:lnTo>
                  <a:pt x="332361" y="412638"/>
                </a:lnTo>
                <a:lnTo>
                  <a:pt x="0" y="4126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1363953" y="1427826"/>
            <a:ext cx="6884944" cy="9377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19"/>
              </a:lnSpc>
            </a:pPr>
            <a:r>
              <a:rPr lang="en-US" sz="265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Импортозамещение:</a:t>
            </a:r>
          </a:p>
          <a:p>
            <a:pPr algn="ctr">
              <a:lnSpc>
                <a:spcPts val="1059"/>
              </a:lnSpc>
            </a:pPr>
            <a:endParaRPr lang="en-US" sz="2656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3719"/>
              </a:lnSpc>
            </a:pPr>
            <a:r>
              <a:rPr lang="en-US" sz="265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На территории Республики Беларусь, налажена работа с крупными производителями и переработчиками продукции животноводства </a:t>
            </a:r>
          </a:p>
          <a:p>
            <a:pPr algn="ctr">
              <a:lnSpc>
                <a:spcPts val="3719"/>
              </a:lnSpc>
            </a:pPr>
            <a:r>
              <a:rPr lang="en-US" sz="2656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(ООО «Велес-Мит», ОАО «Солигорская птицефабрика», ЗАО “Серволюкс”, </a:t>
            </a:r>
          </a:p>
          <a:p>
            <a:pPr algn="ctr">
              <a:lnSpc>
                <a:spcPts val="3719"/>
              </a:lnSpc>
            </a:pPr>
            <a:r>
              <a:rPr lang="en-US" sz="2656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ЗАО “Консул”, ИООО “Белдан” и пр.)</a:t>
            </a:r>
            <a:r>
              <a:rPr lang="en-US" sz="265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</a:p>
          <a:p>
            <a:pPr algn="ctr">
              <a:lnSpc>
                <a:spcPts val="3719"/>
              </a:lnSpc>
            </a:pPr>
            <a:endParaRPr lang="en-US" sz="2656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3719"/>
              </a:lnSpc>
            </a:pPr>
            <a:r>
              <a:rPr lang="en-US" sz="265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  </a:t>
            </a:r>
            <a:r>
              <a:rPr lang="en-US" sz="265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Экспорт:</a:t>
            </a:r>
          </a:p>
          <a:p>
            <a:pPr algn="ctr">
              <a:lnSpc>
                <a:spcPts val="1059"/>
              </a:lnSpc>
            </a:pPr>
            <a:endParaRPr lang="en-US" sz="2656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3719"/>
              </a:lnSpc>
            </a:pPr>
            <a:r>
              <a:rPr lang="en-US" sz="265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География поставок продукции по миру достаточно широкая - Россия, Израиль, Индия, Сербия, Болгария, Республика Польша, Соединенные Штаты Америки. Ведутся переговоры о поставках продукции в Узбекистан. </a:t>
            </a:r>
          </a:p>
          <a:p>
            <a:pPr algn="just">
              <a:lnSpc>
                <a:spcPts val="2179"/>
              </a:lnSpc>
            </a:pPr>
            <a:r>
              <a:rPr lang="en-US" sz="155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 algn="just">
              <a:lnSpc>
                <a:spcPts val="2179"/>
              </a:lnSpc>
            </a:pPr>
            <a:endParaRPr lang="en-US" sz="1556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2179"/>
              </a:lnSpc>
            </a:pPr>
            <a:endParaRPr lang="en-US" sz="1556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7079"/>
              </a:lnSpc>
            </a:pPr>
            <a:endParaRPr lang="en-US" sz="1556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3040994" y="267900"/>
            <a:ext cx="12835515" cy="790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42"/>
              </a:lnSpc>
            </a:pPr>
            <a:r>
              <a:rPr lang="en-US" sz="5859" b="1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ГЕОГРАФИЯ ПОСТАВОК </a:t>
            </a:r>
          </a:p>
        </p:txBody>
      </p:sp>
      <p:sp>
        <p:nvSpPr>
          <p:cNvPr id="13" name="Freeform 13"/>
          <p:cNvSpPr/>
          <p:nvPr/>
        </p:nvSpPr>
        <p:spPr>
          <a:xfrm>
            <a:off x="5765200" y="4365840"/>
            <a:ext cx="338091" cy="419751"/>
          </a:xfrm>
          <a:custGeom>
            <a:avLst/>
            <a:gdLst/>
            <a:ahLst/>
            <a:cxnLst/>
            <a:rect l="l" t="t" r="r" b="b"/>
            <a:pathLst>
              <a:path w="338091" h="419751">
                <a:moveTo>
                  <a:pt x="0" y="0"/>
                </a:moveTo>
                <a:lnTo>
                  <a:pt x="338091" y="0"/>
                </a:lnTo>
                <a:lnTo>
                  <a:pt x="338091" y="419751"/>
                </a:lnTo>
                <a:lnTo>
                  <a:pt x="0" y="4197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894524" y="4915549"/>
            <a:ext cx="344134" cy="427254"/>
          </a:xfrm>
          <a:custGeom>
            <a:avLst/>
            <a:gdLst/>
            <a:ahLst/>
            <a:cxnLst/>
            <a:rect l="l" t="t" r="r" b="b"/>
            <a:pathLst>
              <a:path w="344134" h="427254">
                <a:moveTo>
                  <a:pt x="0" y="0"/>
                </a:moveTo>
                <a:lnTo>
                  <a:pt x="344134" y="0"/>
                </a:lnTo>
                <a:lnTo>
                  <a:pt x="344134" y="427255"/>
                </a:lnTo>
                <a:lnTo>
                  <a:pt x="0" y="42725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7283247" y="4502026"/>
            <a:ext cx="333075" cy="413524"/>
          </a:xfrm>
          <a:custGeom>
            <a:avLst/>
            <a:gdLst/>
            <a:ahLst/>
            <a:cxnLst/>
            <a:rect l="l" t="t" r="r" b="b"/>
            <a:pathLst>
              <a:path w="333075" h="413524">
                <a:moveTo>
                  <a:pt x="0" y="0"/>
                </a:moveTo>
                <a:lnTo>
                  <a:pt x="333074" y="0"/>
                </a:lnTo>
                <a:lnTo>
                  <a:pt x="333074" y="413523"/>
                </a:lnTo>
                <a:lnTo>
                  <a:pt x="0" y="4135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6337049" y="5342804"/>
            <a:ext cx="335392" cy="416400"/>
          </a:xfrm>
          <a:custGeom>
            <a:avLst/>
            <a:gdLst/>
            <a:ahLst/>
            <a:cxnLst/>
            <a:rect l="l" t="t" r="r" b="b"/>
            <a:pathLst>
              <a:path w="335392" h="416400">
                <a:moveTo>
                  <a:pt x="0" y="0"/>
                </a:moveTo>
                <a:lnTo>
                  <a:pt x="335391" y="0"/>
                </a:lnTo>
                <a:lnTo>
                  <a:pt x="335391" y="416400"/>
                </a:lnTo>
                <a:lnTo>
                  <a:pt x="0" y="4164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5934246" y="4855144"/>
            <a:ext cx="335392" cy="416400"/>
          </a:xfrm>
          <a:custGeom>
            <a:avLst/>
            <a:gdLst/>
            <a:ahLst/>
            <a:cxnLst/>
            <a:rect l="l" t="t" r="r" b="b"/>
            <a:pathLst>
              <a:path w="335392" h="416400">
                <a:moveTo>
                  <a:pt x="0" y="0"/>
                </a:moveTo>
                <a:lnTo>
                  <a:pt x="335391" y="0"/>
                </a:lnTo>
                <a:lnTo>
                  <a:pt x="335391" y="416400"/>
                </a:lnTo>
                <a:lnTo>
                  <a:pt x="0" y="4164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6115749" y="5014048"/>
            <a:ext cx="307776" cy="382114"/>
          </a:xfrm>
          <a:custGeom>
            <a:avLst/>
            <a:gdLst/>
            <a:ahLst/>
            <a:cxnLst/>
            <a:rect l="l" t="t" r="r" b="b"/>
            <a:pathLst>
              <a:path w="307776" h="382114">
                <a:moveTo>
                  <a:pt x="0" y="0"/>
                </a:moveTo>
                <a:lnTo>
                  <a:pt x="307776" y="0"/>
                </a:lnTo>
                <a:lnTo>
                  <a:pt x="307776" y="382114"/>
                </a:lnTo>
                <a:lnTo>
                  <a:pt x="0" y="3821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5998958" y="4289036"/>
            <a:ext cx="338091" cy="419751"/>
          </a:xfrm>
          <a:custGeom>
            <a:avLst/>
            <a:gdLst/>
            <a:ahLst/>
            <a:cxnLst/>
            <a:rect l="l" t="t" r="r" b="b"/>
            <a:pathLst>
              <a:path w="338091" h="419751">
                <a:moveTo>
                  <a:pt x="0" y="0"/>
                </a:moveTo>
                <a:lnTo>
                  <a:pt x="338091" y="0"/>
                </a:lnTo>
                <a:lnTo>
                  <a:pt x="338091" y="419752"/>
                </a:lnTo>
                <a:lnTo>
                  <a:pt x="0" y="4197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6504744" y="4082274"/>
            <a:ext cx="338091" cy="419751"/>
          </a:xfrm>
          <a:custGeom>
            <a:avLst/>
            <a:gdLst/>
            <a:ahLst/>
            <a:cxnLst/>
            <a:rect l="l" t="t" r="r" b="b"/>
            <a:pathLst>
              <a:path w="338091" h="419751">
                <a:moveTo>
                  <a:pt x="0" y="0"/>
                </a:moveTo>
                <a:lnTo>
                  <a:pt x="338091" y="0"/>
                </a:lnTo>
                <a:lnTo>
                  <a:pt x="338091" y="419752"/>
                </a:lnTo>
                <a:lnTo>
                  <a:pt x="0" y="4197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6164" y="-711416"/>
            <a:ext cx="1697334" cy="11709831"/>
            <a:chOff x="0" y="0"/>
            <a:chExt cx="447035" cy="30840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7035" cy="3084071"/>
            </a:xfrm>
            <a:custGeom>
              <a:avLst/>
              <a:gdLst/>
              <a:ahLst/>
              <a:cxnLst/>
              <a:rect l="l" t="t" r="r" b="b"/>
              <a:pathLst>
                <a:path w="447035" h="3084071">
                  <a:moveTo>
                    <a:pt x="0" y="0"/>
                  </a:moveTo>
                  <a:lnTo>
                    <a:pt x="447035" y="0"/>
                  </a:lnTo>
                  <a:lnTo>
                    <a:pt x="447035" y="3084071"/>
                  </a:lnTo>
                  <a:lnTo>
                    <a:pt x="0" y="3084071"/>
                  </a:lnTo>
                  <a:close/>
                </a:path>
              </a:pathLst>
            </a:custGeom>
            <a:solidFill>
              <a:srgbClr val="206F4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47035" cy="31602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8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4649" y="3020462"/>
            <a:ext cx="1444630" cy="1614932"/>
          </a:xfrm>
          <a:custGeom>
            <a:avLst/>
            <a:gdLst/>
            <a:ahLst/>
            <a:cxnLst/>
            <a:rect l="l" t="t" r="r" b="b"/>
            <a:pathLst>
              <a:path w="1444630" h="1614932">
                <a:moveTo>
                  <a:pt x="0" y="0"/>
                </a:moveTo>
                <a:lnTo>
                  <a:pt x="1444630" y="0"/>
                </a:lnTo>
                <a:lnTo>
                  <a:pt x="1444630" y="1614932"/>
                </a:lnTo>
                <a:lnTo>
                  <a:pt x="0" y="16149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AutoShape 6"/>
          <p:cNvSpPr/>
          <p:nvPr/>
        </p:nvSpPr>
        <p:spPr>
          <a:xfrm>
            <a:off x="3653713" y="2051432"/>
            <a:ext cx="1380635" cy="1028105"/>
          </a:xfrm>
          <a:prstGeom prst="line">
            <a:avLst/>
          </a:prstGeom>
          <a:ln w="38100" cap="flat">
            <a:solidFill>
              <a:srgbClr val="206F48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7" name="AutoShape 7"/>
          <p:cNvSpPr/>
          <p:nvPr/>
        </p:nvSpPr>
        <p:spPr>
          <a:xfrm>
            <a:off x="5034348" y="3089063"/>
            <a:ext cx="1277713" cy="929083"/>
          </a:xfrm>
          <a:prstGeom prst="line">
            <a:avLst/>
          </a:prstGeom>
          <a:ln w="38100" cap="flat">
            <a:solidFill>
              <a:srgbClr val="206F48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8" name="AutoShape 8"/>
          <p:cNvSpPr/>
          <p:nvPr/>
        </p:nvSpPr>
        <p:spPr>
          <a:xfrm>
            <a:off x="6335125" y="4020075"/>
            <a:ext cx="1223045" cy="901712"/>
          </a:xfrm>
          <a:prstGeom prst="line">
            <a:avLst/>
          </a:prstGeom>
          <a:ln w="38100" cap="flat">
            <a:solidFill>
              <a:srgbClr val="206F48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9" name="AutoShape 9"/>
          <p:cNvSpPr/>
          <p:nvPr/>
        </p:nvSpPr>
        <p:spPr>
          <a:xfrm>
            <a:off x="7563223" y="4921787"/>
            <a:ext cx="1126082" cy="852157"/>
          </a:xfrm>
          <a:prstGeom prst="line">
            <a:avLst/>
          </a:prstGeom>
          <a:ln w="38100" cap="flat">
            <a:solidFill>
              <a:srgbClr val="206F48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10" name="AutoShape 10"/>
          <p:cNvSpPr/>
          <p:nvPr/>
        </p:nvSpPr>
        <p:spPr>
          <a:xfrm>
            <a:off x="8689304" y="5777294"/>
            <a:ext cx="1380635" cy="1028105"/>
          </a:xfrm>
          <a:prstGeom prst="line">
            <a:avLst/>
          </a:prstGeom>
          <a:ln w="38100" cap="flat">
            <a:solidFill>
              <a:srgbClr val="206F48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11" name="AutoShape 11"/>
          <p:cNvSpPr/>
          <p:nvPr/>
        </p:nvSpPr>
        <p:spPr>
          <a:xfrm>
            <a:off x="10057167" y="6808749"/>
            <a:ext cx="1261804" cy="931504"/>
          </a:xfrm>
          <a:prstGeom prst="line">
            <a:avLst/>
          </a:prstGeom>
          <a:ln w="38100" cap="flat">
            <a:solidFill>
              <a:srgbClr val="206F48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12" name="AutoShape 12"/>
          <p:cNvSpPr/>
          <p:nvPr/>
        </p:nvSpPr>
        <p:spPr>
          <a:xfrm>
            <a:off x="11338127" y="7740252"/>
            <a:ext cx="1261804" cy="957398"/>
          </a:xfrm>
          <a:prstGeom prst="line">
            <a:avLst/>
          </a:prstGeom>
          <a:ln w="38100" cap="flat">
            <a:solidFill>
              <a:srgbClr val="206F48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13" name="AutoShape 13"/>
          <p:cNvSpPr/>
          <p:nvPr/>
        </p:nvSpPr>
        <p:spPr>
          <a:xfrm>
            <a:off x="12596790" y="8678861"/>
            <a:ext cx="1380635" cy="1028105"/>
          </a:xfrm>
          <a:prstGeom prst="line">
            <a:avLst/>
          </a:prstGeom>
          <a:ln w="38100" cap="flat">
            <a:solidFill>
              <a:srgbClr val="206F48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14" name="Freeform 14"/>
          <p:cNvSpPr/>
          <p:nvPr/>
        </p:nvSpPr>
        <p:spPr>
          <a:xfrm>
            <a:off x="6180565" y="1350288"/>
            <a:ext cx="299474" cy="1267004"/>
          </a:xfrm>
          <a:custGeom>
            <a:avLst/>
            <a:gdLst/>
            <a:ahLst/>
            <a:cxnLst/>
            <a:rect l="l" t="t" r="r" b="b"/>
            <a:pathLst>
              <a:path w="299474" h="1267004">
                <a:moveTo>
                  <a:pt x="0" y="0"/>
                </a:moveTo>
                <a:lnTo>
                  <a:pt x="299473" y="0"/>
                </a:lnTo>
                <a:lnTo>
                  <a:pt x="299473" y="1267004"/>
                </a:lnTo>
                <a:lnTo>
                  <a:pt x="0" y="12670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856219" y="3236149"/>
            <a:ext cx="3600625" cy="7216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057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на</a:t>
            </a:r>
            <a:r>
              <a:rPr lang="en-US" sz="2057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57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природном</a:t>
            </a:r>
            <a:r>
              <a:rPr lang="en-US" sz="2057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57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газе</a:t>
            </a:r>
            <a:r>
              <a:rPr lang="en-US" sz="2057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57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мощностью</a:t>
            </a:r>
            <a:r>
              <a:rPr lang="en-US" sz="2057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50 </a:t>
            </a:r>
            <a:r>
              <a:rPr lang="en-US" sz="2057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тонн</a:t>
            </a:r>
            <a:r>
              <a:rPr lang="en-US" sz="2057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/</a:t>
            </a:r>
            <a:r>
              <a:rPr lang="en-US" sz="2057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час</a:t>
            </a:r>
            <a:endParaRPr lang="en-US" sz="2057" i="1" dirty="0">
              <a:solidFill>
                <a:srgbClr val="000000"/>
              </a:solidFill>
              <a:latin typeface="Poppins Italics"/>
              <a:ea typeface="Poppins Italics"/>
              <a:cs typeface="Poppins Italics"/>
              <a:sym typeface="Poppins Italics"/>
            </a:endParaRPr>
          </a:p>
        </p:txBody>
      </p:sp>
      <p:sp>
        <p:nvSpPr>
          <p:cNvPr id="16" name="Freeform 16"/>
          <p:cNvSpPr/>
          <p:nvPr/>
        </p:nvSpPr>
        <p:spPr>
          <a:xfrm>
            <a:off x="1911206" y="3236149"/>
            <a:ext cx="208344" cy="881457"/>
          </a:xfrm>
          <a:custGeom>
            <a:avLst/>
            <a:gdLst/>
            <a:ahLst/>
            <a:cxnLst/>
            <a:rect l="l" t="t" r="r" b="b"/>
            <a:pathLst>
              <a:path w="208344" h="881457">
                <a:moveTo>
                  <a:pt x="0" y="0"/>
                </a:moveTo>
                <a:lnTo>
                  <a:pt x="208345" y="0"/>
                </a:lnTo>
                <a:lnTo>
                  <a:pt x="208345" y="881457"/>
                </a:lnTo>
                <a:lnTo>
                  <a:pt x="0" y="8814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12259677" y="3335650"/>
            <a:ext cx="6028323" cy="1090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057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очистные</a:t>
            </a:r>
            <a:r>
              <a:rPr lang="en-US" sz="2057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57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сооружения</a:t>
            </a:r>
            <a:r>
              <a:rPr lang="en-US" sz="2057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57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промышленных</a:t>
            </a:r>
            <a:r>
              <a:rPr lang="en-US" sz="2057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57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стоков</a:t>
            </a:r>
            <a:r>
              <a:rPr lang="en-US" sz="2057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, </a:t>
            </a:r>
            <a:r>
              <a:rPr lang="en-US" sz="2057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ливневая</a:t>
            </a:r>
            <a:r>
              <a:rPr lang="en-US" sz="2057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и </a:t>
            </a:r>
            <a:r>
              <a:rPr lang="en-US" sz="2057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хозяйственно-бытовая</a:t>
            </a:r>
            <a:r>
              <a:rPr lang="en-US" sz="2057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57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канализация</a:t>
            </a:r>
            <a:endParaRPr lang="en-US" sz="2057" i="1" dirty="0">
              <a:solidFill>
                <a:srgbClr val="000000"/>
              </a:solidFill>
              <a:latin typeface="Poppins Italics"/>
              <a:ea typeface="Poppins Italics"/>
              <a:cs typeface="Poppins Italics"/>
              <a:sym typeface="Poppins Italics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12109940" y="3182674"/>
            <a:ext cx="299474" cy="1267004"/>
          </a:xfrm>
          <a:custGeom>
            <a:avLst/>
            <a:gdLst/>
            <a:ahLst/>
            <a:cxnLst/>
            <a:rect l="l" t="t" r="r" b="b"/>
            <a:pathLst>
              <a:path w="299474" h="1267004">
                <a:moveTo>
                  <a:pt x="0" y="0"/>
                </a:moveTo>
                <a:lnTo>
                  <a:pt x="299474" y="0"/>
                </a:lnTo>
                <a:lnTo>
                  <a:pt x="299474" y="1267004"/>
                </a:lnTo>
                <a:lnTo>
                  <a:pt x="0" y="12670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2989607" y="4645158"/>
            <a:ext cx="5533498" cy="442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9"/>
              </a:lnSpc>
            </a:pPr>
            <a:r>
              <a:rPr lang="en-US" sz="2457" b="1">
                <a:solidFill>
                  <a:srgbClr val="206F48"/>
                </a:solidFill>
                <a:latin typeface="Poppins Bold"/>
                <a:ea typeface="Poppins Bold"/>
                <a:cs typeface="Poppins Bold"/>
                <a:sym typeface="Poppins Bold"/>
              </a:rPr>
              <a:t>автопредприятие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989607" y="5097099"/>
            <a:ext cx="4726153" cy="1090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057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порядка</a:t>
            </a:r>
            <a:r>
              <a:rPr lang="en-US" sz="2057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200 </a:t>
            </a:r>
            <a:r>
              <a:rPr lang="en-US" sz="2057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единиц</a:t>
            </a:r>
            <a:r>
              <a:rPr lang="en-US" sz="2057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57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техники</a:t>
            </a:r>
            <a:r>
              <a:rPr lang="en-US" sz="2057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(</a:t>
            </a:r>
            <a:r>
              <a:rPr lang="en-US" sz="2057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автомобильная</a:t>
            </a:r>
            <a:r>
              <a:rPr lang="en-US" sz="2057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, </a:t>
            </a:r>
            <a:r>
              <a:rPr lang="en-US" sz="2057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тракторная</a:t>
            </a:r>
            <a:r>
              <a:rPr lang="en-US" sz="2057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, </a:t>
            </a:r>
            <a:r>
              <a:rPr lang="en-US" sz="2057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автобусы</a:t>
            </a:r>
            <a:r>
              <a:rPr lang="en-US" sz="2057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и </a:t>
            </a:r>
            <a:r>
              <a:rPr lang="en-US" sz="2057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легковые</a:t>
            </a:r>
            <a:r>
              <a:rPr lang="en-US" sz="2057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57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автомобили</a:t>
            </a:r>
            <a:r>
              <a:rPr lang="en-US" sz="2057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)</a:t>
            </a:r>
          </a:p>
        </p:txBody>
      </p:sp>
      <p:sp>
        <p:nvSpPr>
          <p:cNvPr id="21" name="Freeform 21"/>
          <p:cNvSpPr/>
          <p:nvPr/>
        </p:nvSpPr>
        <p:spPr>
          <a:xfrm>
            <a:off x="2989607" y="5047072"/>
            <a:ext cx="299474" cy="1267004"/>
          </a:xfrm>
          <a:custGeom>
            <a:avLst/>
            <a:gdLst/>
            <a:ahLst/>
            <a:cxnLst/>
            <a:rect l="l" t="t" r="r" b="b"/>
            <a:pathLst>
              <a:path w="299474" h="1267004">
                <a:moveTo>
                  <a:pt x="0" y="0"/>
                </a:moveTo>
                <a:lnTo>
                  <a:pt x="299473" y="0"/>
                </a:lnTo>
                <a:lnTo>
                  <a:pt x="299473" y="1267004"/>
                </a:lnTo>
                <a:lnTo>
                  <a:pt x="0" y="12670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4138589" y="6530749"/>
            <a:ext cx="6601277" cy="442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9"/>
              </a:lnSpc>
            </a:pPr>
            <a:r>
              <a:rPr lang="en-US" sz="2457" b="1">
                <a:solidFill>
                  <a:srgbClr val="206F48"/>
                </a:solidFill>
                <a:latin typeface="Poppins Bold"/>
                <a:ea typeface="Poppins Bold"/>
                <a:cs typeface="Poppins Bold"/>
                <a:sym typeface="Poppins Bold"/>
              </a:rPr>
              <a:t>железнодорожный участок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426115" y="6948852"/>
            <a:ext cx="5862114" cy="1090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057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14 </a:t>
            </a:r>
            <a:r>
              <a:rPr lang="en-US" sz="2057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путей</a:t>
            </a:r>
            <a:r>
              <a:rPr lang="en-US" sz="2057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с </a:t>
            </a:r>
            <a:r>
              <a:rPr lang="en-US" sz="2057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возможностью</a:t>
            </a:r>
            <a:r>
              <a:rPr lang="en-US" sz="2057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57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проведения</a:t>
            </a:r>
            <a:r>
              <a:rPr lang="en-US" sz="2057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57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разгрузки</a:t>
            </a:r>
            <a:r>
              <a:rPr lang="en-US" sz="2057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57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зерна</a:t>
            </a:r>
            <a:r>
              <a:rPr lang="en-US" sz="2057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, </a:t>
            </a:r>
            <a:r>
              <a:rPr lang="en-US" sz="2057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аммиака</a:t>
            </a:r>
            <a:r>
              <a:rPr lang="en-US" sz="2057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, </a:t>
            </a:r>
            <a:r>
              <a:rPr lang="en-US" sz="2057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шрота</a:t>
            </a:r>
            <a:r>
              <a:rPr lang="en-US" sz="2057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, </a:t>
            </a:r>
            <a:r>
              <a:rPr lang="en-US" sz="2057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тяжеловесных</a:t>
            </a:r>
            <a:r>
              <a:rPr lang="en-US" sz="2057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и </a:t>
            </a:r>
            <a:r>
              <a:rPr lang="en-US" sz="2057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контейнерных</a:t>
            </a:r>
            <a:r>
              <a:rPr lang="en-US" sz="2057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57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грузов</a:t>
            </a:r>
            <a:endParaRPr lang="en-US" sz="2057" i="1" dirty="0">
              <a:solidFill>
                <a:srgbClr val="000000"/>
              </a:solidFill>
              <a:latin typeface="Poppins Italics"/>
              <a:ea typeface="Poppins Italics"/>
              <a:cs typeface="Poppins Italics"/>
              <a:sym typeface="Poppins Italics"/>
            </a:endParaRPr>
          </a:p>
        </p:txBody>
      </p:sp>
      <p:sp>
        <p:nvSpPr>
          <p:cNvPr id="24" name="Freeform 24"/>
          <p:cNvSpPr/>
          <p:nvPr/>
        </p:nvSpPr>
        <p:spPr>
          <a:xfrm>
            <a:off x="4272367" y="6816909"/>
            <a:ext cx="299474" cy="1267004"/>
          </a:xfrm>
          <a:custGeom>
            <a:avLst/>
            <a:gdLst/>
            <a:ahLst/>
            <a:cxnLst/>
            <a:rect l="l" t="t" r="r" b="b"/>
            <a:pathLst>
              <a:path w="299474" h="1267004">
                <a:moveTo>
                  <a:pt x="0" y="0"/>
                </a:moveTo>
                <a:lnTo>
                  <a:pt x="299473" y="0"/>
                </a:lnTo>
                <a:lnTo>
                  <a:pt x="299473" y="1267004"/>
                </a:lnTo>
                <a:lnTo>
                  <a:pt x="0" y="12670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8065781" y="9058649"/>
            <a:ext cx="4566817" cy="728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057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4 </a:t>
            </a:r>
            <a:r>
              <a:rPr lang="en-US" sz="2057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жилых</a:t>
            </a:r>
            <a:r>
              <a:rPr lang="en-US" sz="2057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57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дома</a:t>
            </a:r>
            <a:r>
              <a:rPr lang="en-US" sz="2057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, </a:t>
            </a:r>
            <a:r>
              <a:rPr lang="en-US" sz="2057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насчитывающих</a:t>
            </a:r>
            <a:r>
              <a:rPr lang="en-US" sz="2057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252 </a:t>
            </a:r>
            <a:r>
              <a:rPr lang="en-US" sz="2057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квартиры</a:t>
            </a:r>
            <a:endParaRPr lang="en-US" sz="2057" i="1" dirty="0">
              <a:solidFill>
                <a:srgbClr val="000000"/>
              </a:solidFill>
              <a:latin typeface="Poppins Italics"/>
              <a:ea typeface="Poppins Italics"/>
              <a:cs typeface="Poppins Italics"/>
              <a:sym typeface="Poppins Italics"/>
            </a:endParaRPr>
          </a:p>
        </p:txBody>
      </p:sp>
      <p:sp>
        <p:nvSpPr>
          <p:cNvPr id="26" name="Freeform 26"/>
          <p:cNvSpPr/>
          <p:nvPr/>
        </p:nvSpPr>
        <p:spPr>
          <a:xfrm>
            <a:off x="7954223" y="8858250"/>
            <a:ext cx="223117" cy="943956"/>
          </a:xfrm>
          <a:custGeom>
            <a:avLst/>
            <a:gdLst/>
            <a:ahLst/>
            <a:cxnLst/>
            <a:rect l="l" t="t" r="r" b="b"/>
            <a:pathLst>
              <a:path w="223117" h="943956">
                <a:moveTo>
                  <a:pt x="0" y="0"/>
                </a:moveTo>
                <a:lnTo>
                  <a:pt x="223117" y="0"/>
                </a:lnTo>
                <a:lnTo>
                  <a:pt x="223117" y="943956"/>
                </a:lnTo>
                <a:lnTo>
                  <a:pt x="0" y="9439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179621" y="5873644"/>
            <a:ext cx="1469977" cy="1469977"/>
          </a:xfrm>
          <a:custGeom>
            <a:avLst/>
            <a:gdLst/>
            <a:ahLst/>
            <a:cxnLst/>
            <a:rect l="l" t="t" r="r" b="b"/>
            <a:pathLst>
              <a:path w="1469977" h="1469977">
                <a:moveTo>
                  <a:pt x="0" y="0"/>
                </a:moveTo>
                <a:lnTo>
                  <a:pt x="1469977" y="0"/>
                </a:lnTo>
                <a:lnTo>
                  <a:pt x="1469977" y="1469977"/>
                </a:lnTo>
                <a:lnTo>
                  <a:pt x="0" y="14699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28" name="Group 28"/>
          <p:cNvGrpSpPr/>
          <p:nvPr/>
        </p:nvGrpSpPr>
        <p:grpSpPr>
          <a:xfrm>
            <a:off x="1743498" y="0"/>
            <a:ext cx="16544502" cy="1164922"/>
            <a:chOff x="0" y="0"/>
            <a:chExt cx="4357400" cy="306811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4357400" cy="306811"/>
            </a:xfrm>
            <a:custGeom>
              <a:avLst/>
              <a:gdLst/>
              <a:ahLst/>
              <a:cxnLst/>
              <a:rect l="l" t="t" r="r" b="b"/>
              <a:pathLst>
                <a:path w="4357400" h="306811">
                  <a:moveTo>
                    <a:pt x="0" y="0"/>
                  </a:moveTo>
                  <a:lnTo>
                    <a:pt x="4357400" y="0"/>
                  </a:lnTo>
                  <a:lnTo>
                    <a:pt x="4357400" y="306811"/>
                  </a:lnTo>
                  <a:lnTo>
                    <a:pt x="0" y="306811"/>
                  </a:lnTo>
                  <a:close/>
                </a:path>
              </a:pathLst>
            </a:custGeom>
            <a:solidFill>
              <a:srgbClr val="206F48"/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0" y="-76200"/>
              <a:ext cx="4357400" cy="3830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89"/>
                </a:lnSpc>
              </a:pPr>
              <a:endParaRPr/>
            </a:p>
          </p:txBody>
        </p:sp>
      </p:grpSp>
      <p:sp>
        <p:nvSpPr>
          <p:cNvPr id="31" name="Freeform 31"/>
          <p:cNvSpPr/>
          <p:nvPr/>
        </p:nvSpPr>
        <p:spPr>
          <a:xfrm>
            <a:off x="138831" y="901486"/>
            <a:ext cx="1594544" cy="1237946"/>
          </a:xfrm>
          <a:custGeom>
            <a:avLst/>
            <a:gdLst/>
            <a:ahLst/>
            <a:cxnLst/>
            <a:rect l="l" t="t" r="r" b="b"/>
            <a:pathLst>
              <a:path w="1594544" h="1237946">
                <a:moveTo>
                  <a:pt x="0" y="0"/>
                </a:moveTo>
                <a:lnTo>
                  <a:pt x="1594544" y="0"/>
                </a:lnTo>
                <a:lnTo>
                  <a:pt x="1594544" y="1237946"/>
                </a:lnTo>
                <a:lnTo>
                  <a:pt x="0" y="123794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150897" y="8589365"/>
            <a:ext cx="1527426" cy="1077530"/>
          </a:xfrm>
          <a:custGeom>
            <a:avLst/>
            <a:gdLst/>
            <a:ahLst/>
            <a:cxnLst/>
            <a:rect l="l" t="t" r="r" b="b"/>
            <a:pathLst>
              <a:path w="1527426" h="1077530">
                <a:moveTo>
                  <a:pt x="0" y="0"/>
                </a:moveTo>
                <a:lnTo>
                  <a:pt x="1527426" y="0"/>
                </a:lnTo>
                <a:lnTo>
                  <a:pt x="1527426" y="1077530"/>
                </a:lnTo>
                <a:lnTo>
                  <a:pt x="0" y="107753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33" name="TextBox 33"/>
          <p:cNvSpPr txBox="1"/>
          <p:nvPr/>
        </p:nvSpPr>
        <p:spPr>
          <a:xfrm>
            <a:off x="2267600" y="1783869"/>
            <a:ext cx="5533498" cy="442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9"/>
              </a:lnSpc>
            </a:pPr>
            <a:r>
              <a:rPr lang="en-US" sz="2457" b="1">
                <a:solidFill>
                  <a:srgbClr val="206F48"/>
                </a:solidFill>
                <a:latin typeface="Poppins Bold"/>
                <a:ea typeface="Poppins Bold"/>
                <a:cs typeface="Poppins Bold"/>
                <a:sym typeface="Poppins Bold"/>
              </a:rPr>
              <a:t>мини-ТЭЦ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312062" y="1463309"/>
            <a:ext cx="6601277" cy="10907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057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электрическая</a:t>
            </a:r>
            <a:r>
              <a:rPr lang="en-US" sz="2057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57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мощность</a:t>
            </a:r>
            <a:r>
              <a:rPr lang="en-US" sz="2057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- 25 </a:t>
            </a:r>
            <a:r>
              <a:rPr lang="en-US" sz="2057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МВт</a:t>
            </a:r>
            <a:r>
              <a:rPr lang="en-US" sz="2057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; </a:t>
            </a:r>
            <a:r>
              <a:rPr lang="en-US" sz="2057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паровая</a:t>
            </a:r>
            <a:r>
              <a:rPr lang="en-US" sz="2057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57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турбина</a:t>
            </a:r>
            <a:r>
              <a:rPr lang="en-US" sz="2057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с </a:t>
            </a:r>
            <a:r>
              <a:rPr lang="en-US" sz="2057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паровым</a:t>
            </a:r>
            <a:r>
              <a:rPr lang="en-US" sz="2057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57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энергетическим</a:t>
            </a:r>
            <a:r>
              <a:rPr lang="en-US" sz="2057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057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котлом</a:t>
            </a:r>
            <a:r>
              <a:rPr lang="en-US" sz="2057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 </a:t>
            </a:r>
            <a:r>
              <a:rPr lang="en-US" sz="2057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мощностью</a:t>
            </a:r>
            <a:r>
              <a:rPr lang="en-US" sz="2057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210 </a:t>
            </a:r>
            <a:r>
              <a:rPr lang="en-US" sz="2057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тонн</a:t>
            </a:r>
            <a:r>
              <a:rPr lang="en-US" sz="2057" i="1" dirty="0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/</a:t>
            </a:r>
            <a:r>
              <a:rPr lang="en-US" sz="2057" i="1" dirty="0" err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час</a:t>
            </a:r>
            <a:endParaRPr lang="en-US" sz="2057" i="1" dirty="0">
              <a:solidFill>
                <a:srgbClr val="000000"/>
              </a:solidFill>
              <a:latin typeface="Poppins Italics"/>
              <a:ea typeface="Poppins Italics"/>
              <a:cs typeface="Poppins Italics"/>
              <a:sym typeface="Poppins Italics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946541" y="2814151"/>
            <a:ext cx="5533498" cy="442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9"/>
              </a:lnSpc>
            </a:pPr>
            <a:r>
              <a:rPr lang="en-US" sz="2457" b="1" dirty="0" err="1">
                <a:solidFill>
                  <a:srgbClr val="206F48"/>
                </a:solidFill>
                <a:latin typeface="Poppins Bold"/>
                <a:ea typeface="Poppins Bold"/>
                <a:cs typeface="Poppins Bold"/>
                <a:sym typeface="Poppins Bold"/>
              </a:rPr>
              <a:t>котельная</a:t>
            </a:r>
            <a:endParaRPr lang="en-US" sz="2457" b="1" dirty="0">
              <a:solidFill>
                <a:srgbClr val="206F48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6466315" y="3650293"/>
            <a:ext cx="5533498" cy="442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9"/>
              </a:lnSpc>
            </a:pPr>
            <a:r>
              <a:rPr lang="en-US" sz="2457" b="1" dirty="0" err="1">
                <a:solidFill>
                  <a:srgbClr val="206F48"/>
                </a:solidFill>
                <a:latin typeface="Poppins Bold"/>
                <a:ea typeface="Poppins Bold"/>
                <a:cs typeface="Poppins Bold"/>
                <a:sym typeface="Poppins Bold"/>
              </a:rPr>
              <a:t>комплекс</a:t>
            </a:r>
            <a:r>
              <a:rPr lang="en-US" sz="2457" b="1" dirty="0">
                <a:solidFill>
                  <a:srgbClr val="206F48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457" b="1" dirty="0" err="1">
                <a:solidFill>
                  <a:srgbClr val="206F48"/>
                </a:solidFill>
                <a:latin typeface="Poppins Bold"/>
                <a:ea typeface="Poppins Bold"/>
                <a:cs typeface="Poppins Bold"/>
                <a:sym typeface="Poppins Bold"/>
              </a:rPr>
              <a:t>очистных</a:t>
            </a:r>
            <a:r>
              <a:rPr lang="en-US" sz="2457" b="1" dirty="0">
                <a:solidFill>
                  <a:srgbClr val="206F48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457" b="1" dirty="0" err="1">
                <a:solidFill>
                  <a:srgbClr val="206F48"/>
                </a:solidFill>
                <a:latin typeface="Poppins Bold"/>
                <a:ea typeface="Poppins Bold"/>
                <a:cs typeface="Poppins Bold"/>
                <a:sym typeface="Poppins Bold"/>
              </a:rPr>
              <a:t>сооружений</a:t>
            </a:r>
            <a:endParaRPr lang="en-US" sz="2457" b="1" dirty="0">
              <a:solidFill>
                <a:srgbClr val="206F48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8713564" y="5431596"/>
            <a:ext cx="6601277" cy="442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9"/>
              </a:lnSpc>
            </a:pPr>
            <a:r>
              <a:rPr lang="en-US" sz="2457" b="1" dirty="0" err="1">
                <a:solidFill>
                  <a:srgbClr val="206F48"/>
                </a:solidFill>
                <a:latin typeface="Poppins Bold"/>
                <a:ea typeface="Poppins Bold"/>
                <a:cs typeface="Poppins Bold"/>
                <a:sym typeface="Poppins Bold"/>
              </a:rPr>
              <a:t>водозабор</a:t>
            </a:r>
            <a:r>
              <a:rPr lang="en-US" sz="2457" b="1" dirty="0">
                <a:solidFill>
                  <a:srgbClr val="206F48"/>
                </a:solidFill>
                <a:latin typeface="Poppins Bold"/>
                <a:ea typeface="Poppins Bold"/>
                <a:cs typeface="Poppins Bold"/>
                <a:sym typeface="Poppins Bold"/>
              </a:rPr>
              <a:t> и </a:t>
            </a:r>
            <a:r>
              <a:rPr lang="en-US" sz="2457" b="1" dirty="0" err="1">
                <a:solidFill>
                  <a:srgbClr val="206F48"/>
                </a:solidFill>
                <a:latin typeface="Poppins Bold"/>
                <a:ea typeface="Poppins Bold"/>
                <a:cs typeface="Poppins Bold"/>
                <a:sym typeface="Poppins Bold"/>
              </a:rPr>
              <a:t>система</a:t>
            </a:r>
            <a:r>
              <a:rPr lang="en-US" sz="2457" b="1" dirty="0">
                <a:solidFill>
                  <a:srgbClr val="206F48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457" b="1" dirty="0" err="1">
                <a:solidFill>
                  <a:srgbClr val="206F48"/>
                </a:solidFill>
                <a:latin typeface="Poppins Bold"/>
                <a:ea typeface="Poppins Bold"/>
                <a:cs typeface="Poppins Bold"/>
                <a:sym typeface="Poppins Bold"/>
              </a:rPr>
              <a:t>водоподготовки</a:t>
            </a:r>
            <a:endParaRPr lang="en-US" sz="2457" b="1" dirty="0">
              <a:solidFill>
                <a:srgbClr val="206F48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11008156" y="7005715"/>
            <a:ext cx="7314480" cy="871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9"/>
              </a:lnSpc>
            </a:pPr>
            <a:r>
              <a:rPr lang="en-US" sz="2457" b="1" dirty="0" err="1">
                <a:solidFill>
                  <a:srgbClr val="206F48"/>
                </a:solidFill>
                <a:latin typeface="Poppins Bold"/>
                <a:ea typeface="Poppins Bold"/>
                <a:cs typeface="Poppins Bold"/>
                <a:sym typeface="Poppins Bold"/>
              </a:rPr>
              <a:t>ремонтно-механический</a:t>
            </a:r>
            <a:r>
              <a:rPr lang="en-US" sz="2457" b="1" dirty="0">
                <a:solidFill>
                  <a:srgbClr val="206F48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457" b="1" dirty="0" err="1">
                <a:solidFill>
                  <a:srgbClr val="206F48"/>
                </a:solidFill>
                <a:latin typeface="Poppins Bold"/>
                <a:ea typeface="Poppins Bold"/>
                <a:cs typeface="Poppins Bold"/>
                <a:sym typeface="Poppins Bold"/>
              </a:rPr>
              <a:t>цех</a:t>
            </a:r>
            <a:r>
              <a:rPr lang="en-US" sz="2457" b="1" dirty="0">
                <a:solidFill>
                  <a:srgbClr val="206F48"/>
                </a:solidFill>
                <a:latin typeface="Poppins Bold"/>
                <a:ea typeface="Poppins Bold"/>
                <a:cs typeface="Poppins Bold"/>
                <a:sym typeface="Poppins Bold"/>
              </a:rPr>
              <a:t> и </a:t>
            </a:r>
            <a:r>
              <a:rPr lang="en-US" sz="2457" b="1" dirty="0" err="1">
                <a:solidFill>
                  <a:srgbClr val="206F48"/>
                </a:solidFill>
                <a:latin typeface="Poppins Bold"/>
                <a:ea typeface="Poppins Bold"/>
                <a:cs typeface="Poppins Bold"/>
                <a:sym typeface="Poppins Bold"/>
              </a:rPr>
              <a:t>производство</a:t>
            </a:r>
            <a:r>
              <a:rPr lang="en-US" sz="2457" b="1" dirty="0">
                <a:solidFill>
                  <a:srgbClr val="206F48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457" b="1" dirty="0" err="1">
                <a:solidFill>
                  <a:srgbClr val="206F48"/>
                </a:solidFill>
                <a:latin typeface="Poppins Bold"/>
                <a:ea typeface="Poppins Bold"/>
                <a:cs typeface="Poppins Bold"/>
                <a:sym typeface="Poppins Bold"/>
              </a:rPr>
              <a:t>поддонов</a:t>
            </a:r>
            <a:r>
              <a:rPr lang="en-US" sz="2457" b="1" dirty="0">
                <a:solidFill>
                  <a:srgbClr val="206F48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114136" y="8482001"/>
            <a:ext cx="6601277" cy="442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9"/>
              </a:lnSpc>
            </a:pPr>
            <a:r>
              <a:rPr lang="en-US" sz="2457" b="1" dirty="0" err="1">
                <a:solidFill>
                  <a:srgbClr val="206F48"/>
                </a:solidFill>
                <a:latin typeface="Poppins Bold"/>
                <a:ea typeface="Poppins Bold"/>
                <a:cs typeface="Poppins Bold"/>
                <a:sym typeface="Poppins Bold"/>
              </a:rPr>
              <a:t>жилье</a:t>
            </a:r>
            <a:r>
              <a:rPr lang="en-US" sz="2457" b="1" dirty="0">
                <a:solidFill>
                  <a:srgbClr val="206F48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457" b="1" dirty="0" err="1">
                <a:solidFill>
                  <a:srgbClr val="206F48"/>
                </a:solidFill>
                <a:latin typeface="Poppins Bold"/>
                <a:ea typeface="Poppins Bold"/>
                <a:cs typeface="Poppins Bold"/>
                <a:sym typeface="Poppins Bold"/>
              </a:rPr>
              <a:t>для</a:t>
            </a:r>
            <a:r>
              <a:rPr lang="en-US" sz="2457" b="1" dirty="0">
                <a:solidFill>
                  <a:srgbClr val="206F48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457" b="1" dirty="0" err="1">
                <a:solidFill>
                  <a:srgbClr val="206F48"/>
                </a:solidFill>
                <a:latin typeface="Poppins Bold"/>
                <a:ea typeface="Poppins Bold"/>
                <a:cs typeface="Poppins Bold"/>
                <a:sym typeface="Poppins Bold"/>
              </a:rPr>
              <a:t>сотрудников</a:t>
            </a:r>
            <a:endParaRPr lang="en-US" sz="2457" b="1" dirty="0">
              <a:solidFill>
                <a:srgbClr val="206F48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40" name="TextBox 40"/>
          <p:cNvSpPr txBox="1"/>
          <p:nvPr/>
        </p:nvSpPr>
        <p:spPr>
          <a:xfrm>
            <a:off x="13687704" y="9284107"/>
            <a:ext cx="2668724" cy="442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9"/>
              </a:lnSpc>
            </a:pPr>
            <a:r>
              <a:rPr lang="en-US" sz="2457" b="1" dirty="0" err="1">
                <a:solidFill>
                  <a:srgbClr val="206F48"/>
                </a:solidFill>
                <a:latin typeface="Poppins Bold"/>
                <a:ea typeface="Poppins Bold"/>
                <a:cs typeface="Poppins Bold"/>
                <a:sym typeface="Poppins Bold"/>
              </a:rPr>
              <a:t>столовая</a:t>
            </a:r>
            <a:endParaRPr lang="en-US" sz="2457" b="1" dirty="0">
              <a:solidFill>
                <a:srgbClr val="206F48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1743498" y="267900"/>
            <a:ext cx="16544502" cy="790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42"/>
              </a:lnSpc>
            </a:pPr>
            <a:r>
              <a:rPr lang="en-US" sz="5859" b="1">
                <a:solidFill>
                  <a:srgbClr val="FFDE59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И</a:t>
            </a:r>
            <a:r>
              <a:rPr lang="en-US" sz="5859" b="1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НФРАСТРУКТУРНЫЕ </a:t>
            </a:r>
            <a:r>
              <a:rPr lang="en-US" sz="5859" b="1">
                <a:solidFill>
                  <a:srgbClr val="FFDE59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О</a:t>
            </a:r>
            <a:r>
              <a:rPr lang="en-US" sz="5859" b="1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БЪЕКТЫ И </a:t>
            </a:r>
            <a:r>
              <a:rPr lang="en-US" sz="5859" b="1">
                <a:solidFill>
                  <a:srgbClr val="FFDE59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В</a:t>
            </a:r>
            <a:r>
              <a:rPr lang="en-US" sz="5859" b="1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СПОМОГАТЕЛЬНЫЕ </a:t>
            </a:r>
            <a:r>
              <a:rPr lang="en-US" sz="5859" b="1">
                <a:solidFill>
                  <a:srgbClr val="FFDE59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П</a:t>
            </a:r>
            <a:r>
              <a:rPr lang="en-US" sz="5859" b="1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РОИЗВОДСТВА</a:t>
            </a:r>
          </a:p>
        </p:txBody>
      </p:sp>
    </p:spTree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003603" y="2560685"/>
            <a:ext cx="2351177" cy="2161604"/>
          </a:xfrm>
          <a:custGeom>
            <a:avLst/>
            <a:gdLst/>
            <a:ahLst/>
            <a:cxnLst/>
            <a:rect l="l" t="t" r="r" b="b"/>
            <a:pathLst>
              <a:path w="2351177" h="2161604">
                <a:moveTo>
                  <a:pt x="0" y="0"/>
                </a:moveTo>
                <a:lnTo>
                  <a:pt x="2351177" y="0"/>
                </a:lnTo>
                <a:lnTo>
                  <a:pt x="2351177" y="2161604"/>
                </a:lnTo>
                <a:lnTo>
                  <a:pt x="0" y="21616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flipH="1" flipV="1">
            <a:off x="5776556" y="995030"/>
            <a:ext cx="18797" cy="353351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0" y="0"/>
            <a:ext cx="18263937" cy="1084085"/>
            <a:chOff x="0" y="0"/>
            <a:chExt cx="4810255" cy="2855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10255" cy="285520"/>
            </a:xfrm>
            <a:custGeom>
              <a:avLst/>
              <a:gdLst/>
              <a:ahLst/>
              <a:cxnLst/>
              <a:rect l="l" t="t" r="r" b="b"/>
              <a:pathLst>
                <a:path w="4810255" h="285520">
                  <a:moveTo>
                    <a:pt x="0" y="0"/>
                  </a:moveTo>
                  <a:lnTo>
                    <a:pt x="4810255" y="0"/>
                  </a:lnTo>
                  <a:lnTo>
                    <a:pt x="4810255" y="285520"/>
                  </a:lnTo>
                  <a:lnTo>
                    <a:pt x="0" y="285520"/>
                  </a:lnTo>
                  <a:close/>
                </a:path>
              </a:pathLst>
            </a:custGeom>
            <a:solidFill>
              <a:srgbClr val="206F48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76200"/>
              <a:ext cx="4810255" cy="3617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89"/>
                </a:lnSpc>
              </a:pPr>
              <a:endParaRPr/>
            </a:p>
          </p:txBody>
        </p:sp>
      </p:grpSp>
      <p:sp>
        <p:nvSpPr>
          <p:cNvPr id="7" name="AutoShape 7"/>
          <p:cNvSpPr/>
          <p:nvPr/>
        </p:nvSpPr>
        <p:spPr>
          <a:xfrm flipH="1">
            <a:off x="5776556" y="1660066"/>
            <a:ext cx="1299902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 flipH="1">
            <a:off x="5795411" y="2753494"/>
            <a:ext cx="1299902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 flipH="1">
            <a:off x="5776556" y="3575073"/>
            <a:ext cx="1299902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 flipH="1">
            <a:off x="5795411" y="4511958"/>
            <a:ext cx="1299902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Freeform 11"/>
          <p:cNvSpPr/>
          <p:nvPr/>
        </p:nvSpPr>
        <p:spPr>
          <a:xfrm>
            <a:off x="5364691" y="5690273"/>
            <a:ext cx="379523" cy="377362"/>
          </a:xfrm>
          <a:custGeom>
            <a:avLst/>
            <a:gdLst/>
            <a:ahLst/>
            <a:cxnLst/>
            <a:rect l="l" t="t" r="r" b="b"/>
            <a:pathLst>
              <a:path w="379523" h="377362">
                <a:moveTo>
                  <a:pt x="0" y="0"/>
                </a:moveTo>
                <a:lnTo>
                  <a:pt x="379523" y="0"/>
                </a:lnTo>
                <a:lnTo>
                  <a:pt x="379523" y="377362"/>
                </a:lnTo>
                <a:lnTo>
                  <a:pt x="0" y="3773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573284" y="4941830"/>
            <a:ext cx="18263937" cy="580038"/>
            <a:chOff x="0" y="0"/>
            <a:chExt cx="4810255" cy="15276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810255" cy="152767"/>
            </a:xfrm>
            <a:custGeom>
              <a:avLst/>
              <a:gdLst/>
              <a:ahLst/>
              <a:cxnLst/>
              <a:rect l="l" t="t" r="r" b="b"/>
              <a:pathLst>
                <a:path w="4810255" h="152767">
                  <a:moveTo>
                    <a:pt x="0" y="0"/>
                  </a:moveTo>
                  <a:lnTo>
                    <a:pt x="4810255" y="0"/>
                  </a:lnTo>
                  <a:lnTo>
                    <a:pt x="4810255" y="152767"/>
                  </a:lnTo>
                  <a:lnTo>
                    <a:pt x="0" y="152767"/>
                  </a:lnTo>
                  <a:close/>
                </a:path>
              </a:pathLst>
            </a:custGeom>
            <a:solidFill>
              <a:srgbClr val="206F48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76200"/>
              <a:ext cx="4810255" cy="228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8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0" y="0"/>
            <a:ext cx="5269271" cy="10287000"/>
            <a:chOff x="0" y="0"/>
            <a:chExt cx="816348" cy="159372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6348" cy="1593725"/>
            </a:xfrm>
            <a:custGeom>
              <a:avLst/>
              <a:gdLst/>
              <a:ahLst/>
              <a:cxnLst/>
              <a:rect l="l" t="t" r="r" b="b"/>
              <a:pathLst>
                <a:path w="816348" h="1593725">
                  <a:moveTo>
                    <a:pt x="0" y="0"/>
                  </a:moveTo>
                  <a:lnTo>
                    <a:pt x="816348" y="0"/>
                  </a:lnTo>
                  <a:lnTo>
                    <a:pt x="816348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6"/>
              <a:stretch>
                <a:fillRect l="-15034" r="-15034"/>
              </a:stretch>
            </a:blipFill>
          </p:spPr>
        </p:sp>
      </p:grpSp>
      <p:sp>
        <p:nvSpPr>
          <p:cNvPr id="17" name="TextBox 17"/>
          <p:cNvSpPr txBox="1"/>
          <p:nvPr/>
        </p:nvSpPr>
        <p:spPr>
          <a:xfrm>
            <a:off x="8101012" y="4913255"/>
            <a:ext cx="11852114" cy="2436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89"/>
              </a:lnSpc>
            </a:pPr>
            <a:r>
              <a:rPr lang="en-US" sz="2849" b="1" i="1" u="sng">
                <a:solidFill>
                  <a:srgbClr val="FFFFFF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Основные направления деятельности:</a:t>
            </a:r>
          </a:p>
          <a:p>
            <a:pPr algn="l">
              <a:lnSpc>
                <a:spcPts val="3569"/>
              </a:lnSpc>
            </a:pPr>
            <a:endParaRPr lang="en-US" sz="2849" b="1" i="1" u="sng">
              <a:solidFill>
                <a:srgbClr val="FFFFFF"/>
              </a:solidFill>
              <a:latin typeface="Poppins Bold Italics"/>
              <a:ea typeface="Poppins Bold Italics"/>
              <a:cs typeface="Poppins Bold Italics"/>
              <a:sym typeface="Poppins Bold Italics"/>
            </a:endParaRPr>
          </a:p>
          <a:p>
            <a:pPr algn="l">
              <a:lnSpc>
                <a:spcPts val="4549"/>
              </a:lnSpc>
            </a:pPr>
            <a:endParaRPr lang="en-US" sz="2849" b="1" i="1" u="sng">
              <a:solidFill>
                <a:srgbClr val="FFFFFF"/>
              </a:solidFill>
              <a:latin typeface="Poppins Bold Italics"/>
              <a:ea typeface="Poppins Bold Italics"/>
              <a:cs typeface="Poppins Bold Italics"/>
              <a:sym typeface="Poppins Bold Italics"/>
            </a:endParaRPr>
          </a:p>
          <a:p>
            <a:pPr algn="l">
              <a:lnSpc>
                <a:spcPts val="3569"/>
              </a:lnSpc>
            </a:pPr>
            <a:endParaRPr lang="en-US" sz="2849" b="1" i="1" u="sng">
              <a:solidFill>
                <a:srgbClr val="FFFFFF"/>
              </a:solidFill>
              <a:latin typeface="Poppins Bold Italics"/>
              <a:ea typeface="Poppins Bold Italics"/>
              <a:cs typeface="Poppins Bold Italics"/>
              <a:sym typeface="Poppins Bold Italics"/>
            </a:endParaRPr>
          </a:p>
          <a:p>
            <a:pPr algn="l">
              <a:lnSpc>
                <a:spcPts val="3569"/>
              </a:lnSpc>
            </a:pPr>
            <a:endParaRPr lang="en-US" sz="2849" b="1" i="1" u="sng">
              <a:solidFill>
                <a:srgbClr val="FFFFFF"/>
              </a:solidFill>
              <a:latin typeface="Poppins Bold Italics"/>
              <a:ea typeface="Poppins Bold Italics"/>
              <a:cs typeface="Poppins Bold Italics"/>
              <a:sym typeface="Poppins Bold Italics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5428422" y="293612"/>
            <a:ext cx="12835515" cy="790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42"/>
              </a:lnSpc>
            </a:pPr>
            <a:r>
              <a:rPr lang="en-US" sz="5859" b="1">
                <a:solidFill>
                  <a:srgbClr val="FFDE59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У</a:t>
            </a:r>
            <a:r>
              <a:rPr lang="en-US" sz="5859" b="1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ПРАВЛЕНИЕ </a:t>
            </a:r>
            <a:r>
              <a:rPr lang="en-US" sz="5859" b="1">
                <a:solidFill>
                  <a:srgbClr val="FFDE59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К</a:t>
            </a:r>
            <a:r>
              <a:rPr lang="en-US" sz="5859" b="1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ОНТРОЛЯ </a:t>
            </a:r>
            <a:r>
              <a:rPr lang="en-US" sz="5859" b="1">
                <a:solidFill>
                  <a:srgbClr val="FFDE59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К</a:t>
            </a:r>
            <a:r>
              <a:rPr lang="en-US" sz="5859" b="1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АЧЕСТВА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317902" y="1372578"/>
            <a:ext cx="9758176" cy="816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74"/>
              </a:lnSpc>
              <a:spcBef>
                <a:spcPct val="0"/>
              </a:spcBef>
            </a:pPr>
            <a:r>
              <a:rPr lang="en-US" sz="2338" b="1" i="1" dirty="0" err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испытательная</a:t>
            </a:r>
            <a:r>
              <a:rPr lang="en-US" sz="2338" b="1" i="1" dirty="0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</a:t>
            </a:r>
            <a:r>
              <a:rPr lang="en-US" sz="2338" b="1" i="1" dirty="0" err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лаборатория</a:t>
            </a:r>
            <a:r>
              <a:rPr lang="en-US" sz="2338" b="1" i="1" dirty="0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</a:t>
            </a:r>
            <a:r>
              <a:rPr lang="en-US" sz="2338" b="1" i="1" dirty="0" err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агропромышленного</a:t>
            </a:r>
            <a:r>
              <a:rPr lang="en-US" sz="2338" b="1" i="1" dirty="0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</a:t>
            </a:r>
            <a:r>
              <a:rPr lang="en-US" sz="2338" b="1" i="1" dirty="0" err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производства</a:t>
            </a:r>
            <a:endParaRPr lang="en-US" sz="2338" b="1" i="1" dirty="0">
              <a:solidFill>
                <a:srgbClr val="000000"/>
              </a:solidFill>
              <a:latin typeface="Poppins Bold Italics"/>
              <a:ea typeface="Poppins Bold Italics"/>
              <a:cs typeface="Poppins Bold Italics"/>
              <a:sym typeface="Poppins Bold Italics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7291538" y="2298624"/>
            <a:ext cx="10540956" cy="816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74"/>
              </a:lnSpc>
              <a:spcBef>
                <a:spcPct val="0"/>
              </a:spcBef>
            </a:pPr>
            <a:r>
              <a:rPr lang="en-US" sz="2338" b="1" i="1" dirty="0" err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контрольно-испытательная</a:t>
            </a:r>
            <a:r>
              <a:rPr lang="en-US" sz="2338" b="1" i="1" dirty="0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</a:t>
            </a:r>
            <a:r>
              <a:rPr lang="en-US" sz="2338" b="1" i="1" dirty="0" err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лаборатория</a:t>
            </a:r>
            <a:r>
              <a:rPr lang="en-US" sz="2338" b="1" i="1" dirty="0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</a:t>
            </a:r>
            <a:r>
              <a:rPr lang="en-US" sz="2338" b="1" i="1" dirty="0" err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биотехнологического</a:t>
            </a:r>
            <a:r>
              <a:rPr lang="en-US" sz="2338" b="1" i="1" dirty="0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</a:t>
            </a:r>
            <a:r>
              <a:rPr lang="en-US" sz="2338" b="1" i="1" dirty="0" err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производства</a:t>
            </a:r>
            <a:endParaRPr lang="en-US" sz="2338" b="1" i="1" dirty="0">
              <a:solidFill>
                <a:srgbClr val="000000"/>
              </a:solidFill>
              <a:latin typeface="Poppins Bold Italics"/>
              <a:ea typeface="Poppins Bold Italics"/>
              <a:cs typeface="Poppins Bold Italics"/>
              <a:sym typeface="Poppins Bold Italics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7127123" y="3341300"/>
            <a:ext cx="4596576" cy="407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74"/>
              </a:lnSpc>
              <a:spcBef>
                <a:spcPct val="0"/>
              </a:spcBef>
            </a:pPr>
            <a:r>
              <a:rPr lang="en-US" sz="2338" b="1" i="1" dirty="0" err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отдел</a:t>
            </a:r>
            <a:r>
              <a:rPr lang="en-US" sz="2338" b="1" i="1" dirty="0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</a:t>
            </a:r>
            <a:r>
              <a:rPr lang="en-US" sz="2338" b="1" i="1" dirty="0" err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обеспечения</a:t>
            </a:r>
            <a:r>
              <a:rPr lang="en-US" sz="2338" b="1" i="1" dirty="0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</a:t>
            </a:r>
            <a:r>
              <a:rPr lang="en-US" sz="2338" b="1" i="1" dirty="0" err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качества</a:t>
            </a:r>
            <a:endParaRPr lang="en-US" sz="2338" b="1" i="1" dirty="0">
              <a:solidFill>
                <a:srgbClr val="000000"/>
              </a:solidFill>
              <a:latin typeface="Poppins Bold Italics"/>
              <a:ea typeface="Poppins Bold Italics"/>
              <a:cs typeface="Poppins Bold Italics"/>
              <a:sym typeface="Poppins Bold Italics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7133179" y="4212400"/>
            <a:ext cx="4713000" cy="407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74"/>
              </a:lnSpc>
              <a:spcBef>
                <a:spcPct val="0"/>
              </a:spcBef>
            </a:pPr>
            <a:r>
              <a:rPr lang="en-US" sz="2338" b="1" i="1" dirty="0" err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отдел</a:t>
            </a:r>
            <a:r>
              <a:rPr lang="en-US" sz="2338" b="1" i="1" dirty="0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</a:t>
            </a:r>
            <a:r>
              <a:rPr lang="en-US" sz="2338" b="1" i="1" dirty="0" err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оценки</a:t>
            </a:r>
            <a:r>
              <a:rPr lang="en-US" sz="2338" b="1" i="1" dirty="0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</a:t>
            </a:r>
            <a:r>
              <a:rPr lang="en-US" sz="2338" b="1" i="1" dirty="0" err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соответствия</a:t>
            </a:r>
            <a:r>
              <a:rPr lang="en-US" sz="2338" b="1" i="1" dirty="0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912043" y="3502066"/>
            <a:ext cx="328830" cy="1366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11"/>
              </a:lnSpc>
            </a:pPr>
            <a:r>
              <a:rPr lang="en-US" sz="8008" b="1" dirty="0">
                <a:solidFill>
                  <a:srgbClr val="FFDE5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939755" y="2579601"/>
            <a:ext cx="328830" cy="1366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11"/>
              </a:lnSpc>
            </a:pPr>
            <a:r>
              <a:rPr lang="en-US" sz="8008" b="1" dirty="0">
                <a:solidFill>
                  <a:srgbClr val="FFDE5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962708" y="1767159"/>
            <a:ext cx="328830" cy="1366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11"/>
              </a:lnSpc>
            </a:pPr>
            <a:r>
              <a:rPr lang="en-US" sz="8008" b="1" dirty="0">
                <a:solidFill>
                  <a:srgbClr val="FFDE5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938214" y="656515"/>
            <a:ext cx="328830" cy="1366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11"/>
              </a:lnSpc>
            </a:pPr>
            <a:r>
              <a:rPr lang="en-US" sz="8008" b="1" dirty="0">
                <a:solidFill>
                  <a:srgbClr val="FFDE5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795411" y="5684780"/>
            <a:ext cx="9921096" cy="366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057" b="1" i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многоступенчатый входной контроль качества и безопасности сырья;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795411" y="6204030"/>
            <a:ext cx="9279798" cy="366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057" b="1" i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тщательный контроль всех этапов производственного процесса;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134078" y="6773405"/>
            <a:ext cx="11791178" cy="1090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  <a:spcBef>
                <a:spcPct val="0"/>
              </a:spcBef>
            </a:pPr>
            <a:r>
              <a:rPr lang="en-US" sz="2057" b="1" i="1" dirty="0" err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обеспечение</a:t>
            </a:r>
            <a:r>
              <a:rPr lang="en-US" sz="2057" b="1" i="1" dirty="0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и </a:t>
            </a:r>
            <a:r>
              <a:rPr lang="en-US" sz="2057" b="1" i="1" dirty="0" err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подтверждение</a:t>
            </a:r>
            <a:r>
              <a:rPr lang="en-US" sz="2057" b="1" i="1" dirty="0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</a:t>
            </a:r>
            <a:r>
              <a:rPr lang="en-US" sz="2057" b="1" i="1" dirty="0" err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соответствия</a:t>
            </a:r>
            <a:r>
              <a:rPr lang="en-US" sz="2057" b="1" i="1" dirty="0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</a:t>
            </a:r>
            <a:r>
              <a:rPr lang="en-US" sz="2057" b="1" i="1" dirty="0" err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готовой</a:t>
            </a:r>
            <a:r>
              <a:rPr lang="en-US" sz="2057" b="1" i="1" dirty="0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</a:t>
            </a:r>
            <a:r>
              <a:rPr lang="en-US" sz="2057" b="1" i="1" dirty="0" err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продукции</a:t>
            </a:r>
            <a:r>
              <a:rPr lang="en-US" sz="2057" b="1" i="1" dirty="0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</a:t>
            </a:r>
            <a:r>
              <a:rPr lang="en-US" sz="2057" b="1" i="1" dirty="0" err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требованиям</a:t>
            </a:r>
            <a:r>
              <a:rPr lang="en-US" sz="2057" b="1" i="1" dirty="0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</a:t>
            </a:r>
            <a:r>
              <a:rPr lang="en-US" sz="2057" b="1" i="1" dirty="0" err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законодательства</a:t>
            </a:r>
            <a:r>
              <a:rPr lang="en-US" sz="2057" b="1" i="1" dirty="0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</a:t>
            </a:r>
            <a:r>
              <a:rPr lang="en-US" sz="2057" b="1" i="1" dirty="0" err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Республики</a:t>
            </a:r>
            <a:r>
              <a:rPr lang="en-US" sz="2057" b="1" i="1" dirty="0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</a:t>
            </a:r>
            <a:r>
              <a:rPr lang="en-US" sz="2057" b="1" i="1" dirty="0" err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Беларусь</a:t>
            </a:r>
            <a:r>
              <a:rPr lang="en-US" sz="2057" b="1" i="1" dirty="0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и </a:t>
            </a:r>
            <a:r>
              <a:rPr lang="en-US" sz="2057" b="1" i="1" dirty="0" err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нормативной</a:t>
            </a:r>
            <a:r>
              <a:rPr lang="en-US" sz="2057" b="1" i="1" dirty="0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</a:t>
            </a:r>
            <a:r>
              <a:rPr lang="en-US" sz="2057" b="1" i="1" dirty="0" err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документации</a:t>
            </a:r>
            <a:r>
              <a:rPr lang="en-US" sz="2057" b="1" i="1" dirty="0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, </a:t>
            </a:r>
            <a:r>
              <a:rPr lang="en-US" sz="2057" b="1" i="1" dirty="0" err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на</a:t>
            </a:r>
            <a:r>
              <a:rPr lang="en-US" sz="2057" b="1" i="1" dirty="0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</a:t>
            </a:r>
            <a:r>
              <a:rPr lang="en-US" sz="2057" b="1" i="1" dirty="0" err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основании</a:t>
            </a:r>
            <a:r>
              <a:rPr lang="en-US" sz="2057" b="1" i="1" dirty="0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</a:t>
            </a:r>
            <a:r>
              <a:rPr lang="en-US" sz="2057" b="1" i="1" dirty="0" err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которой</a:t>
            </a:r>
            <a:r>
              <a:rPr lang="en-US" sz="2057" b="1" i="1" dirty="0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</a:t>
            </a:r>
            <a:r>
              <a:rPr lang="en-US" sz="2057" b="1" i="1" dirty="0" err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она</a:t>
            </a:r>
            <a:r>
              <a:rPr lang="en-US" sz="2057" b="1" i="1" dirty="0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</a:t>
            </a:r>
            <a:r>
              <a:rPr lang="en-US" sz="2057" b="1" i="1" dirty="0" err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изготовлена</a:t>
            </a:r>
            <a:r>
              <a:rPr lang="en-US" sz="2057" b="1" i="1" dirty="0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;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6112307" y="7973305"/>
            <a:ext cx="11769432" cy="728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  <a:spcBef>
                <a:spcPct val="0"/>
              </a:spcBef>
            </a:pPr>
            <a:r>
              <a:rPr lang="en-US" sz="2057" b="1" i="1" dirty="0" err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проведение</a:t>
            </a:r>
            <a:r>
              <a:rPr lang="en-US" sz="2057" b="1" i="1" dirty="0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</a:t>
            </a:r>
            <a:r>
              <a:rPr lang="en-US" sz="2057" b="1" i="1" dirty="0" err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лабораторных</a:t>
            </a:r>
            <a:r>
              <a:rPr lang="en-US" sz="2057" b="1" i="1" dirty="0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</a:t>
            </a:r>
            <a:r>
              <a:rPr lang="en-US" sz="2057" b="1" i="1" dirty="0" err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испытаний</a:t>
            </a:r>
            <a:r>
              <a:rPr lang="en-US" sz="2057" b="1" i="1" dirty="0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</a:t>
            </a:r>
            <a:r>
              <a:rPr lang="en-US" sz="2057" b="1" i="1" dirty="0" err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сырья</a:t>
            </a:r>
            <a:r>
              <a:rPr lang="en-US" sz="2057" b="1" i="1" dirty="0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и </a:t>
            </a:r>
            <a:r>
              <a:rPr lang="en-US" sz="2057" b="1" i="1" dirty="0" err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готовой</a:t>
            </a:r>
            <a:r>
              <a:rPr lang="en-US" sz="2057" b="1" i="1" dirty="0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</a:t>
            </a:r>
            <a:r>
              <a:rPr lang="en-US" sz="2057" b="1" i="1" dirty="0" err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продукции</a:t>
            </a:r>
            <a:r>
              <a:rPr lang="en-US" sz="2057" b="1" i="1" dirty="0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</a:t>
            </a:r>
            <a:r>
              <a:rPr lang="en-US" sz="2057" b="1" i="1" dirty="0" err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на</a:t>
            </a:r>
            <a:r>
              <a:rPr lang="en-US" sz="2057" b="1" i="1" dirty="0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</a:t>
            </a:r>
            <a:r>
              <a:rPr lang="en-US" sz="2057" b="1" i="1" dirty="0" err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всех</a:t>
            </a:r>
            <a:r>
              <a:rPr lang="en-US" sz="2057" b="1" i="1" dirty="0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</a:t>
            </a:r>
            <a:r>
              <a:rPr lang="en-US" sz="2057" b="1" i="1" dirty="0" err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этапах</a:t>
            </a:r>
            <a:r>
              <a:rPr lang="en-US" sz="2057" b="1" i="1" dirty="0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</a:t>
            </a:r>
            <a:r>
              <a:rPr lang="en-US" sz="2057" b="1" i="1" dirty="0" err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производственного</a:t>
            </a:r>
            <a:r>
              <a:rPr lang="en-US" sz="2057" b="1" i="1" dirty="0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</a:t>
            </a:r>
            <a:r>
              <a:rPr lang="en-US" sz="2057" b="1" i="1" dirty="0" err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процесса</a:t>
            </a:r>
            <a:r>
              <a:rPr lang="en-US" sz="2057" b="1" i="1" dirty="0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;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6134078" y="9005386"/>
            <a:ext cx="11570260" cy="361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28"/>
              </a:lnSpc>
              <a:spcBef>
                <a:spcPct val="0"/>
              </a:spcBef>
            </a:pPr>
            <a:r>
              <a:rPr lang="en-US" sz="2020" b="1" i="1" dirty="0" err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сертификация</a:t>
            </a:r>
            <a:r>
              <a:rPr lang="en-US" sz="2020" b="1" i="1" dirty="0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</a:t>
            </a:r>
            <a:r>
              <a:rPr lang="en-US" sz="2020" b="1" i="1" dirty="0" err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систем</a:t>
            </a:r>
            <a:r>
              <a:rPr lang="en-US" sz="2020" b="1" i="1" dirty="0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</a:t>
            </a:r>
            <a:r>
              <a:rPr lang="en-US" sz="2020" b="1" i="1" dirty="0" err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менеджмента</a:t>
            </a:r>
            <a:r>
              <a:rPr lang="en-US" sz="2020" b="1" i="1" dirty="0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</a:t>
            </a:r>
            <a:r>
              <a:rPr lang="en-US" sz="2020" b="1" i="1" dirty="0" err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на</a:t>
            </a:r>
            <a:r>
              <a:rPr lang="en-US" sz="2020" b="1" i="1" dirty="0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</a:t>
            </a:r>
            <a:r>
              <a:rPr lang="en-US" sz="2020" b="1" i="1" dirty="0" err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производствах</a:t>
            </a:r>
            <a:r>
              <a:rPr lang="en-US" sz="2020" b="1" i="1" dirty="0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.</a:t>
            </a:r>
          </a:p>
        </p:txBody>
      </p:sp>
      <p:sp>
        <p:nvSpPr>
          <p:cNvPr id="32" name="Freeform 32"/>
          <p:cNvSpPr/>
          <p:nvPr/>
        </p:nvSpPr>
        <p:spPr>
          <a:xfrm>
            <a:off x="5342580" y="6222279"/>
            <a:ext cx="379523" cy="377362"/>
          </a:xfrm>
          <a:custGeom>
            <a:avLst/>
            <a:gdLst/>
            <a:ahLst/>
            <a:cxnLst/>
            <a:rect l="l" t="t" r="r" b="b"/>
            <a:pathLst>
              <a:path w="379523" h="377362">
                <a:moveTo>
                  <a:pt x="0" y="0"/>
                </a:moveTo>
                <a:lnTo>
                  <a:pt x="379523" y="0"/>
                </a:lnTo>
                <a:lnTo>
                  <a:pt x="379523" y="377362"/>
                </a:lnTo>
                <a:lnTo>
                  <a:pt x="0" y="3773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5362293" y="6976925"/>
            <a:ext cx="379523" cy="377362"/>
          </a:xfrm>
          <a:custGeom>
            <a:avLst/>
            <a:gdLst/>
            <a:ahLst/>
            <a:cxnLst/>
            <a:rect l="l" t="t" r="r" b="b"/>
            <a:pathLst>
              <a:path w="379523" h="377362">
                <a:moveTo>
                  <a:pt x="0" y="0"/>
                </a:moveTo>
                <a:lnTo>
                  <a:pt x="379523" y="0"/>
                </a:lnTo>
                <a:lnTo>
                  <a:pt x="379523" y="377362"/>
                </a:lnTo>
                <a:lnTo>
                  <a:pt x="0" y="3773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5342580" y="8230906"/>
            <a:ext cx="379523" cy="377362"/>
          </a:xfrm>
          <a:custGeom>
            <a:avLst/>
            <a:gdLst/>
            <a:ahLst/>
            <a:cxnLst/>
            <a:rect l="l" t="t" r="r" b="b"/>
            <a:pathLst>
              <a:path w="379523" h="377362">
                <a:moveTo>
                  <a:pt x="0" y="0"/>
                </a:moveTo>
                <a:lnTo>
                  <a:pt x="379523" y="0"/>
                </a:lnTo>
                <a:lnTo>
                  <a:pt x="379523" y="377362"/>
                </a:lnTo>
                <a:lnTo>
                  <a:pt x="0" y="3773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>
            <a:off x="5397146" y="9024248"/>
            <a:ext cx="379523" cy="377362"/>
          </a:xfrm>
          <a:custGeom>
            <a:avLst/>
            <a:gdLst/>
            <a:ahLst/>
            <a:cxnLst/>
            <a:rect l="l" t="t" r="r" b="b"/>
            <a:pathLst>
              <a:path w="379523" h="377362">
                <a:moveTo>
                  <a:pt x="0" y="0"/>
                </a:moveTo>
                <a:lnTo>
                  <a:pt x="379523" y="0"/>
                </a:lnTo>
                <a:lnTo>
                  <a:pt x="379523" y="377362"/>
                </a:lnTo>
                <a:lnTo>
                  <a:pt x="0" y="3773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00657" y="3077235"/>
            <a:ext cx="9139990" cy="1553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74"/>
              </a:lnSpc>
            </a:pPr>
            <a:r>
              <a:rPr lang="en-US" sz="2981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981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Биотехнологическое</a:t>
            </a:r>
            <a:r>
              <a:rPr lang="en-US" sz="2981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981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производство</a:t>
            </a:r>
            <a:r>
              <a:rPr lang="en-US" sz="2981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981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сертифицировано</a:t>
            </a:r>
            <a:r>
              <a:rPr lang="en-US" sz="2981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981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по</a:t>
            </a:r>
            <a:r>
              <a:rPr lang="en-US" sz="2981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981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международным</a:t>
            </a:r>
            <a:r>
              <a:rPr lang="en-US" sz="2981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981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стандартам</a:t>
            </a:r>
            <a:r>
              <a:rPr lang="en-US" sz="2981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: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419288" y="4887451"/>
            <a:ext cx="4683243" cy="940064"/>
            <a:chOff x="0" y="0"/>
            <a:chExt cx="6244324" cy="1253419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6244324" cy="1253419"/>
              <a:chOff x="0" y="0"/>
              <a:chExt cx="1233447" cy="247589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1233447" cy="247589"/>
              </a:xfrm>
              <a:custGeom>
                <a:avLst/>
                <a:gdLst/>
                <a:ahLst/>
                <a:cxnLst/>
                <a:rect l="l" t="t" r="r" b="b"/>
                <a:pathLst>
                  <a:path w="1233447" h="247589">
                    <a:moveTo>
                      <a:pt x="84309" y="0"/>
                    </a:moveTo>
                    <a:lnTo>
                      <a:pt x="1149138" y="0"/>
                    </a:lnTo>
                    <a:cubicBezTo>
                      <a:pt x="1195700" y="0"/>
                      <a:pt x="1233447" y="37746"/>
                      <a:pt x="1233447" y="84309"/>
                    </a:cubicBezTo>
                    <a:lnTo>
                      <a:pt x="1233447" y="163280"/>
                    </a:lnTo>
                    <a:cubicBezTo>
                      <a:pt x="1233447" y="209843"/>
                      <a:pt x="1195700" y="247589"/>
                      <a:pt x="1149138" y="247589"/>
                    </a:cubicBezTo>
                    <a:lnTo>
                      <a:pt x="84309" y="247589"/>
                    </a:lnTo>
                    <a:cubicBezTo>
                      <a:pt x="37746" y="247589"/>
                      <a:pt x="0" y="209843"/>
                      <a:pt x="0" y="163280"/>
                    </a:cubicBezTo>
                    <a:lnTo>
                      <a:pt x="0" y="84309"/>
                    </a:lnTo>
                    <a:cubicBezTo>
                      <a:pt x="0" y="37746"/>
                      <a:pt x="37746" y="0"/>
                      <a:pt x="84309" y="0"/>
                    </a:cubicBezTo>
                    <a:close/>
                  </a:path>
                </a:pathLst>
              </a:custGeom>
              <a:solidFill>
                <a:srgbClr val="FFDE59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76200"/>
                <a:ext cx="1233447" cy="32378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89"/>
                  </a:lnSpc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1015961" y="194231"/>
              <a:ext cx="3805714" cy="7476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528"/>
                </a:lnSpc>
              </a:pPr>
              <a:r>
                <a:rPr lang="en-US" sz="3234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ISO 9001:2015 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297291" y="6176244"/>
            <a:ext cx="4683243" cy="940064"/>
            <a:chOff x="0" y="0"/>
            <a:chExt cx="6244324" cy="1253419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6244324" cy="1253419"/>
              <a:chOff x="0" y="0"/>
              <a:chExt cx="1233447" cy="247589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233447" cy="247589"/>
              </a:xfrm>
              <a:custGeom>
                <a:avLst/>
                <a:gdLst/>
                <a:ahLst/>
                <a:cxnLst/>
                <a:rect l="l" t="t" r="r" b="b"/>
                <a:pathLst>
                  <a:path w="1233447" h="247589">
                    <a:moveTo>
                      <a:pt x="84309" y="0"/>
                    </a:moveTo>
                    <a:lnTo>
                      <a:pt x="1149138" y="0"/>
                    </a:lnTo>
                    <a:cubicBezTo>
                      <a:pt x="1195700" y="0"/>
                      <a:pt x="1233447" y="37746"/>
                      <a:pt x="1233447" y="84309"/>
                    </a:cubicBezTo>
                    <a:lnTo>
                      <a:pt x="1233447" y="163280"/>
                    </a:lnTo>
                    <a:cubicBezTo>
                      <a:pt x="1233447" y="209843"/>
                      <a:pt x="1195700" y="247589"/>
                      <a:pt x="1149138" y="247589"/>
                    </a:cubicBezTo>
                    <a:lnTo>
                      <a:pt x="84309" y="247589"/>
                    </a:lnTo>
                    <a:cubicBezTo>
                      <a:pt x="37746" y="247589"/>
                      <a:pt x="0" y="209843"/>
                      <a:pt x="0" y="163280"/>
                    </a:cubicBezTo>
                    <a:lnTo>
                      <a:pt x="0" y="84309"/>
                    </a:lnTo>
                    <a:cubicBezTo>
                      <a:pt x="0" y="37746"/>
                      <a:pt x="37746" y="0"/>
                      <a:pt x="84309" y="0"/>
                    </a:cubicBezTo>
                    <a:close/>
                  </a:path>
                </a:pathLst>
              </a:custGeom>
              <a:solidFill>
                <a:srgbClr val="FFDE59"/>
              </a:solidFill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-76200"/>
                <a:ext cx="1233447" cy="32378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89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633518" y="194231"/>
              <a:ext cx="4983321" cy="7476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528"/>
                </a:lnSpc>
              </a:pPr>
              <a:r>
                <a:rPr lang="en-US" sz="3234" b="1">
                  <a:solidFill>
                    <a:srgbClr val="1B181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СТБ ISO 9001-2015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1634508" y="6477450"/>
            <a:ext cx="998493" cy="641888"/>
          </a:xfrm>
          <a:custGeom>
            <a:avLst/>
            <a:gdLst/>
            <a:ahLst/>
            <a:cxnLst/>
            <a:rect l="l" t="t" r="r" b="b"/>
            <a:pathLst>
              <a:path w="998493" h="641888">
                <a:moveTo>
                  <a:pt x="0" y="0"/>
                </a:moveTo>
                <a:lnTo>
                  <a:pt x="998493" y="0"/>
                </a:lnTo>
                <a:lnTo>
                  <a:pt x="998493" y="641888"/>
                </a:lnTo>
                <a:lnTo>
                  <a:pt x="0" y="6418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5466198" y="7452713"/>
            <a:ext cx="3669780" cy="940064"/>
            <a:chOff x="0" y="0"/>
            <a:chExt cx="4893040" cy="1253419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4893040" cy="1253419"/>
              <a:chOff x="0" y="0"/>
              <a:chExt cx="966526" cy="247589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966526" cy="247589"/>
              </a:xfrm>
              <a:custGeom>
                <a:avLst/>
                <a:gdLst/>
                <a:ahLst/>
                <a:cxnLst/>
                <a:rect l="l" t="t" r="r" b="b"/>
                <a:pathLst>
                  <a:path w="966526" h="247589">
                    <a:moveTo>
                      <a:pt x="107592" y="0"/>
                    </a:moveTo>
                    <a:lnTo>
                      <a:pt x="858935" y="0"/>
                    </a:lnTo>
                    <a:cubicBezTo>
                      <a:pt x="887470" y="0"/>
                      <a:pt x="914836" y="11336"/>
                      <a:pt x="935013" y="31513"/>
                    </a:cubicBezTo>
                    <a:cubicBezTo>
                      <a:pt x="955191" y="51690"/>
                      <a:pt x="966526" y="79057"/>
                      <a:pt x="966526" y="107592"/>
                    </a:cubicBezTo>
                    <a:lnTo>
                      <a:pt x="966526" y="139997"/>
                    </a:lnTo>
                    <a:cubicBezTo>
                      <a:pt x="966526" y="168532"/>
                      <a:pt x="955191" y="195899"/>
                      <a:pt x="935013" y="216076"/>
                    </a:cubicBezTo>
                    <a:cubicBezTo>
                      <a:pt x="914836" y="236253"/>
                      <a:pt x="887470" y="247589"/>
                      <a:pt x="858935" y="247589"/>
                    </a:cubicBezTo>
                    <a:lnTo>
                      <a:pt x="107592" y="247589"/>
                    </a:lnTo>
                    <a:cubicBezTo>
                      <a:pt x="79057" y="247589"/>
                      <a:pt x="51690" y="236253"/>
                      <a:pt x="31513" y="216076"/>
                    </a:cubicBezTo>
                    <a:cubicBezTo>
                      <a:pt x="11336" y="195899"/>
                      <a:pt x="0" y="168532"/>
                      <a:pt x="0" y="139997"/>
                    </a:cubicBezTo>
                    <a:lnTo>
                      <a:pt x="0" y="107592"/>
                    </a:lnTo>
                    <a:cubicBezTo>
                      <a:pt x="0" y="79057"/>
                      <a:pt x="11336" y="51690"/>
                      <a:pt x="31513" y="31513"/>
                    </a:cubicBezTo>
                    <a:cubicBezTo>
                      <a:pt x="51690" y="11336"/>
                      <a:pt x="79057" y="0"/>
                      <a:pt x="107592" y="0"/>
                    </a:cubicBezTo>
                    <a:close/>
                  </a:path>
                </a:pathLst>
              </a:custGeom>
              <a:solidFill>
                <a:srgbClr val="FFDE59"/>
              </a:solidFill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0" y="-76200"/>
                <a:ext cx="966526" cy="32378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89"/>
                  </a:lnSpc>
                </a:pPr>
                <a:endParaRPr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857463" y="203756"/>
              <a:ext cx="3178113" cy="7601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68"/>
                </a:lnSpc>
              </a:pPr>
              <a:r>
                <a:rPr lang="en-US" sz="3334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Халяль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7409" y="7452713"/>
            <a:ext cx="4683243" cy="940064"/>
            <a:chOff x="0" y="0"/>
            <a:chExt cx="6244324" cy="1253419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6244324" cy="1253419"/>
              <a:chOff x="0" y="0"/>
              <a:chExt cx="1233447" cy="247589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1233447" cy="247589"/>
              </a:xfrm>
              <a:custGeom>
                <a:avLst/>
                <a:gdLst/>
                <a:ahLst/>
                <a:cxnLst/>
                <a:rect l="l" t="t" r="r" b="b"/>
                <a:pathLst>
                  <a:path w="1233447" h="247589">
                    <a:moveTo>
                      <a:pt x="84309" y="0"/>
                    </a:moveTo>
                    <a:lnTo>
                      <a:pt x="1149138" y="0"/>
                    </a:lnTo>
                    <a:cubicBezTo>
                      <a:pt x="1195700" y="0"/>
                      <a:pt x="1233447" y="37746"/>
                      <a:pt x="1233447" y="84309"/>
                    </a:cubicBezTo>
                    <a:lnTo>
                      <a:pt x="1233447" y="163280"/>
                    </a:lnTo>
                    <a:cubicBezTo>
                      <a:pt x="1233447" y="209843"/>
                      <a:pt x="1195700" y="247589"/>
                      <a:pt x="1149138" y="247589"/>
                    </a:cubicBezTo>
                    <a:lnTo>
                      <a:pt x="84309" y="247589"/>
                    </a:lnTo>
                    <a:cubicBezTo>
                      <a:pt x="37746" y="247589"/>
                      <a:pt x="0" y="209843"/>
                      <a:pt x="0" y="163280"/>
                    </a:cubicBezTo>
                    <a:lnTo>
                      <a:pt x="0" y="84309"/>
                    </a:lnTo>
                    <a:cubicBezTo>
                      <a:pt x="0" y="37746"/>
                      <a:pt x="37746" y="0"/>
                      <a:pt x="84309" y="0"/>
                    </a:cubicBezTo>
                    <a:close/>
                  </a:path>
                </a:pathLst>
              </a:custGeom>
              <a:solidFill>
                <a:srgbClr val="FFDE59"/>
              </a:solidFill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0" y="-76200"/>
                <a:ext cx="1233447" cy="32378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89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924830" y="205237"/>
              <a:ext cx="4443217" cy="7476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528"/>
                </a:lnSpc>
              </a:pPr>
              <a:r>
                <a:rPr lang="en-US" sz="3234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FSSC 22000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474220" y="4902805"/>
            <a:ext cx="3669780" cy="940064"/>
            <a:chOff x="0" y="0"/>
            <a:chExt cx="4893040" cy="1253419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4893040" cy="1253419"/>
              <a:chOff x="0" y="0"/>
              <a:chExt cx="966526" cy="247589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966526" cy="247589"/>
              </a:xfrm>
              <a:custGeom>
                <a:avLst/>
                <a:gdLst/>
                <a:ahLst/>
                <a:cxnLst/>
                <a:rect l="l" t="t" r="r" b="b"/>
                <a:pathLst>
                  <a:path w="966526" h="247589">
                    <a:moveTo>
                      <a:pt x="107592" y="0"/>
                    </a:moveTo>
                    <a:lnTo>
                      <a:pt x="858935" y="0"/>
                    </a:lnTo>
                    <a:cubicBezTo>
                      <a:pt x="887470" y="0"/>
                      <a:pt x="914836" y="11336"/>
                      <a:pt x="935013" y="31513"/>
                    </a:cubicBezTo>
                    <a:cubicBezTo>
                      <a:pt x="955191" y="51690"/>
                      <a:pt x="966526" y="79057"/>
                      <a:pt x="966526" y="107592"/>
                    </a:cubicBezTo>
                    <a:lnTo>
                      <a:pt x="966526" y="139997"/>
                    </a:lnTo>
                    <a:cubicBezTo>
                      <a:pt x="966526" y="168532"/>
                      <a:pt x="955191" y="195899"/>
                      <a:pt x="935013" y="216076"/>
                    </a:cubicBezTo>
                    <a:cubicBezTo>
                      <a:pt x="914836" y="236253"/>
                      <a:pt x="887470" y="247589"/>
                      <a:pt x="858935" y="247589"/>
                    </a:cubicBezTo>
                    <a:lnTo>
                      <a:pt x="107592" y="247589"/>
                    </a:lnTo>
                    <a:cubicBezTo>
                      <a:pt x="79057" y="247589"/>
                      <a:pt x="51690" y="236253"/>
                      <a:pt x="31513" y="216076"/>
                    </a:cubicBezTo>
                    <a:cubicBezTo>
                      <a:pt x="11336" y="195899"/>
                      <a:pt x="0" y="168532"/>
                      <a:pt x="0" y="139997"/>
                    </a:cubicBezTo>
                    <a:lnTo>
                      <a:pt x="0" y="107592"/>
                    </a:lnTo>
                    <a:cubicBezTo>
                      <a:pt x="0" y="79057"/>
                      <a:pt x="11336" y="51690"/>
                      <a:pt x="31513" y="31513"/>
                    </a:cubicBezTo>
                    <a:cubicBezTo>
                      <a:pt x="51690" y="11336"/>
                      <a:pt x="79057" y="0"/>
                      <a:pt x="107592" y="0"/>
                    </a:cubicBezTo>
                    <a:close/>
                  </a:path>
                </a:pathLst>
              </a:custGeom>
              <a:solidFill>
                <a:srgbClr val="FFDE59"/>
              </a:solidFill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0" y="-76200"/>
                <a:ext cx="966526" cy="32378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89"/>
                  </a:lnSpc>
                </a:pPr>
                <a:endParaRPr/>
              </a:p>
            </p:txBody>
          </p:sp>
        </p:grpSp>
        <p:sp>
          <p:nvSpPr>
            <p:cNvPr id="28" name="TextBox 28"/>
            <p:cNvSpPr txBox="1"/>
            <p:nvPr/>
          </p:nvSpPr>
          <p:spPr>
            <a:xfrm>
              <a:off x="1462746" y="192749"/>
              <a:ext cx="1967548" cy="7601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68"/>
                </a:lnSpc>
              </a:pPr>
              <a:r>
                <a:rPr lang="en-US" sz="3334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Кошер</a:t>
              </a:r>
            </a:p>
          </p:txBody>
        </p:sp>
      </p:grpSp>
      <p:sp>
        <p:nvSpPr>
          <p:cNvPr id="29" name="Freeform 29"/>
          <p:cNvSpPr/>
          <p:nvPr/>
        </p:nvSpPr>
        <p:spPr>
          <a:xfrm>
            <a:off x="4010" y="4815165"/>
            <a:ext cx="1155510" cy="1012350"/>
          </a:xfrm>
          <a:custGeom>
            <a:avLst/>
            <a:gdLst/>
            <a:ahLst/>
            <a:cxnLst/>
            <a:rect l="l" t="t" r="r" b="b"/>
            <a:pathLst>
              <a:path w="1155510" h="1012350">
                <a:moveTo>
                  <a:pt x="0" y="0"/>
                </a:moveTo>
                <a:lnTo>
                  <a:pt x="1155510" y="0"/>
                </a:lnTo>
                <a:lnTo>
                  <a:pt x="1155510" y="1012350"/>
                </a:lnTo>
                <a:lnTo>
                  <a:pt x="0" y="10123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87409" y="8105324"/>
            <a:ext cx="2545592" cy="574908"/>
          </a:xfrm>
          <a:custGeom>
            <a:avLst/>
            <a:gdLst/>
            <a:ahLst/>
            <a:cxnLst/>
            <a:rect l="l" t="t" r="r" b="b"/>
            <a:pathLst>
              <a:path w="2545592" h="574908">
                <a:moveTo>
                  <a:pt x="0" y="0"/>
                </a:moveTo>
                <a:lnTo>
                  <a:pt x="2545592" y="0"/>
                </a:lnTo>
                <a:lnTo>
                  <a:pt x="2545592" y="574908"/>
                </a:lnTo>
                <a:lnTo>
                  <a:pt x="0" y="5749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296"/>
            </a:stretch>
          </a:blipFill>
        </p:spPr>
      </p:sp>
      <p:sp>
        <p:nvSpPr>
          <p:cNvPr id="31" name="TextBox 31"/>
          <p:cNvSpPr txBox="1"/>
          <p:nvPr/>
        </p:nvSpPr>
        <p:spPr>
          <a:xfrm>
            <a:off x="3674281" y="356830"/>
            <a:ext cx="10939438" cy="790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42"/>
              </a:lnSpc>
            </a:pPr>
            <a:r>
              <a:rPr lang="en-US" sz="5859" b="1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СЕРТИФИКАЦИЯ ПРОДУКЦИИ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19288" y="1267877"/>
            <a:ext cx="17411832" cy="1372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9"/>
              </a:lnSpc>
            </a:pPr>
            <a:r>
              <a:rPr lang="en-US" sz="260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На штаммы микроорганизмов, используемые при производстве аминокислот, получены свидетельства государственной регистрации, выданные Министерством сельского хозяйства и продовольствия Республики Беларусь.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010" y="8937407"/>
            <a:ext cx="18528799" cy="891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21"/>
              </a:lnSpc>
            </a:pPr>
            <a:r>
              <a:rPr lang="en-US" sz="2515" b="1" u="sng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Корма и кормовые добавки соответствуют требованиям ТР 2010/025/BY и национальным стандартам. </a:t>
            </a:r>
          </a:p>
          <a:p>
            <a:pPr algn="ctr">
              <a:lnSpc>
                <a:spcPts val="3521"/>
              </a:lnSpc>
            </a:pPr>
            <a:r>
              <a:rPr lang="en-US" sz="2515" b="1" u="sng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Пшеничный глютен соответствует требованиям ТР ТС 021/204.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4010" y="0"/>
            <a:ext cx="18263937" cy="1084085"/>
            <a:chOff x="0" y="0"/>
            <a:chExt cx="4810255" cy="28552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4810255" cy="285520"/>
            </a:xfrm>
            <a:custGeom>
              <a:avLst/>
              <a:gdLst/>
              <a:ahLst/>
              <a:cxnLst/>
              <a:rect l="l" t="t" r="r" b="b"/>
              <a:pathLst>
                <a:path w="4810255" h="285520">
                  <a:moveTo>
                    <a:pt x="0" y="0"/>
                  </a:moveTo>
                  <a:lnTo>
                    <a:pt x="4810255" y="0"/>
                  </a:lnTo>
                  <a:lnTo>
                    <a:pt x="4810255" y="285520"/>
                  </a:lnTo>
                  <a:lnTo>
                    <a:pt x="0" y="285520"/>
                  </a:lnTo>
                  <a:close/>
                </a:path>
              </a:pathLst>
            </a:custGeom>
            <a:solidFill>
              <a:srgbClr val="206F48"/>
            </a:solidFill>
          </p:spPr>
        </p:sp>
        <p:sp>
          <p:nvSpPr>
            <p:cNvPr id="36" name="TextBox 36"/>
            <p:cNvSpPr txBox="1"/>
            <p:nvPr/>
          </p:nvSpPr>
          <p:spPr>
            <a:xfrm>
              <a:off x="0" y="-76200"/>
              <a:ext cx="4810255" cy="3617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89"/>
                </a:lnSpc>
              </a:pPr>
              <a:endParaRPr/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3040994" y="267900"/>
            <a:ext cx="12835515" cy="790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42"/>
              </a:lnSpc>
            </a:pPr>
            <a:r>
              <a:rPr lang="en-US" sz="5859" b="1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СЕРТИФИКАЦИЯ ПРОДУКЦИИ </a:t>
            </a:r>
          </a:p>
        </p:txBody>
      </p:sp>
      <p:sp>
        <p:nvSpPr>
          <p:cNvPr id="38" name="AutoShape 38"/>
          <p:cNvSpPr/>
          <p:nvPr/>
        </p:nvSpPr>
        <p:spPr>
          <a:xfrm flipH="1" flipV="1">
            <a:off x="9458752" y="3092509"/>
            <a:ext cx="42862" cy="5526966"/>
          </a:xfrm>
          <a:prstGeom prst="line">
            <a:avLst/>
          </a:prstGeom>
          <a:ln w="85725" cap="flat">
            <a:solidFill>
              <a:srgbClr val="22503F"/>
            </a:solidFill>
            <a:prstDash val="lgDash"/>
            <a:headEnd type="none" w="sm" len="sm"/>
            <a:tailEnd type="none" w="sm" len="sm"/>
          </a:ln>
        </p:spPr>
      </p:sp>
      <p:sp>
        <p:nvSpPr>
          <p:cNvPr id="39" name="TextBox 39"/>
          <p:cNvSpPr txBox="1"/>
          <p:nvPr/>
        </p:nvSpPr>
        <p:spPr>
          <a:xfrm>
            <a:off x="9434103" y="3039191"/>
            <a:ext cx="8786386" cy="1553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74"/>
              </a:lnSpc>
            </a:pPr>
            <a:r>
              <a:rPr lang="en-US" sz="2981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981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Агропромышленное</a:t>
            </a:r>
            <a:r>
              <a:rPr lang="en-US" sz="2981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981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производство</a:t>
            </a:r>
            <a:r>
              <a:rPr lang="en-US" sz="2981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981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сертифицировано</a:t>
            </a:r>
            <a:r>
              <a:rPr lang="en-US" sz="2981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981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по</a:t>
            </a:r>
            <a:r>
              <a:rPr lang="en-US" sz="2981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981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международным</a:t>
            </a:r>
            <a:r>
              <a:rPr lang="en-US" sz="2981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981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стандартам</a:t>
            </a:r>
            <a:r>
              <a:rPr lang="en-US" sz="2981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: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11723224" y="5515712"/>
            <a:ext cx="3669780" cy="940064"/>
            <a:chOff x="0" y="0"/>
            <a:chExt cx="4893040" cy="1253419"/>
          </a:xfrm>
        </p:grpSpPr>
        <p:grpSp>
          <p:nvGrpSpPr>
            <p:cNvPr id="41" name="Group 41"/>
            <p:cNvGrpSpPr/>
            <p:nvPr/>
          </p:nvGrpSpPr>
          <p:grpSpPr>
            <a:xfrm>
              <a:off x="0" y="0"/>
              <a:ext cx="4893040" cy="1253419"/>
              <a:chOff x="0" y="0"/>
              <a:chExt cx="966526" cy="247589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0" y="0"/>
                <a:ext cx="966526" cy="247589"/>
              </a:xfrm>
              <a:custGeom>
                <a:avLst/>
                <a:gdLst/>
                <a:ahLst/>
                <a:cxnLst/>
                <a:rect l="l" t="t" r="r" b="b"/>
                <a:pathLst>
                  <a:path w="966526" h="247589">
                    <a:moveTo>
                      <a:pt x="107592" y="0"/>
                    </a:moveTo>
                    <a:lnTo>
                      <a:pt x="858935" y="0"/>
                    </a:lnTo>
                    <a:cubicBezTo>
                      <a:pt x="887470" y="0"/>
                      <a:pt x="914836" y="11336"/>
                      <a:pt x="935013" y="31513"/>
                    </a:cubicBezTo>
                    <a:cubicBezTo>
                      <a:pt x="955191" y="51690"/>
                      <a:pt x="966526" y="79057"/>
                      <a:pt x="966526" y="107592"/>
                    </a:cubicBezTo>
                    <a:lnTo>
                      <a:pt x="966526" y="139997"/>
                    </a:lnTo>
                    <a:cubicBezTo>
                      <a:pt x="966526" y="168532"/>
                      <a:pt x="955191" y="195899"/>
                      <a:pt x="935013" y="216076"/>
                    </a:cubicBezTo>
                    <a:cubicBezTo>
                      <a:pt x="914836" y="236253"/>
                      <a:pt x="887470" y="247589"/>
                      <a:pt x="858935" y="247589"/>
                    </a:cubicBezTo>
                    <a:lnTo>
                      <a:pt x="107592" y="247589"/>
                    </a:lnTo>
                    <a:cubicBezTo>
                      <a:pt x="79057" y="247589"/>
                      <a:pt x="51690" y="236253"/>
                      <a:pt x="31513" y="216076"/>
                    </a:cubicBezTo>
                    <a:cubicBezTo>
                      <a:pt x="11336" y="195899"/>
                      <a:pt x="0" y="168532"/>
                      <a:pt x="0" y="139997"/>
                    </a:cubicBezTo>
                    <a:lnTo>
                      <a:pt x="0" y="107592"/>
                    </a:lnTo>
                    <a:cubicBezTo>
                      <a:pt x="0" y="79057"/>
                      <a:pt x="11336" y="51690"/>
                      <a:pt x="31513" y="31513"/>
                    </a:cubicBezTo>
                    <a:cubicBezTo>
                      <a:pt x="51690" y="11336"/>
                      <a:pt x="79057" y="0"/>
                      <a:pt x="107592" y="0"/>
                    </a:cubicBezTo>
                    <a:close/>
                  </a:path>
                </a:pathLst>
              </a:custGeom>
              <a:solidFill>
                <a:srgbClr val="FFDE59"/>
              </a:solidFill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0" y="-76200"/>
                <a:ext cx="966526" cy="32378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89"/>
                  </a:lnSpc>
                </a:pPr>
                <a:endParaRPr/>
              </a:p>
            </p:txBody>
          </p:sp>
        </p:grpSp>
        <p:sp>
          <p:nvSpPr>
            <p:cNvPr id="44" name="TextBox 44"/>
            <p:cNvSpPr txBox="1"/>
            <p:nvPr/>
          </p:nvSpPr>
          <p:spPr>
            <a:xfrm>
              <a:off x="857463" y="203756"/>
              <a:ext cx="3178113" cy="7601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68"/>
                </a:lnSpc>
              </a:pPr>
              <a:r>
                <a:rPr lang="en-US" sz="3334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Халяль</a:t>
              </a:r>
            </a:p>
          </p:txBody>
        </p:sp>
      </p:grpSp>
      <p:sp>
        <p:nvSpPr>
          <p:cNvPr id="45" name="Freeform 45"/>
          <p:cNvSpPr/>
          <p:nvPr/>
        </p:nvSpPr>
        <p:spPr>
          <a:xfrm>
            <a:off x="14613719" y="5489338"/>
            <a:ext cx="966438" cy="966438"/>
          </a:xfrm>
          <a:custGeom>
            <a:avLst/>
            <a:gdLst/>
            <a:ahLst/>
            <a:cxnLst/>
            <a:rect l="l" t="t" r="r" b="b"/>
            <a:pathLst>
              <a:path w="966438" h="966438">
                <a:moveTo>
                  <a:pt x="0" y="0"/>
                </a:moveTo>
                <a:lnTo>
                  <a:pt x="966438" y="0"/>
                </a:lnTo>
                <a:lnTo>
                  <a:pt x="966438" y="966438"/>
                </a:lnTo>
                <a:lnTo>
                  <a:pt x="0" y="9664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46" name="TextBox 46"/>
          <p:cNvSpPr txBox="1"/>
          <p:nvPr/>
        </p:nvSpPr>
        <p:spPr>
          <a:xfrm>
            <a:off x="9868327" y="7197733"/>
            <a:ext cx="7882531" cy="871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9"/>
              </a:lnSpc>
              <a:spcBef>
                <a:spcPct val="0"/>
              </a:spcBef>
            </a:pPr>
            <a:r>
              <a:rPr lang="en-US" sz="2457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Ожидается проведение аудита на соответствие требованиям стандартов СТБ ISO 9001-2015.</a:t>
            </a:r>
          </a:p>
        </p:txBody>
      </p:sp>
      <p:sp>
        <p:nvSpPr>
          <p:cNvPr id="47" name="Freeform 47"/>
          <p:cNvSpPr/>
          <p:nvPr/>
        </p:nvSpPr>
        <p:spPr>
          <a:xfrm>
            <a:off x="5266217" y="7518400"/>
            <a:ext cx="966438" cy="966438"/>
          </a:xfrm>
          <a:custGeom>
            <a:avLst/>
            <a:gdLst/>
            <a:ahLst/>
            <a:cxnLst/>
            <a:rect l="l" t="t" r="r" b="b"/>
            <a:pathLst>
              <a:path w="966438" h="966438">
                <a:moveTo>
                  <a:pt x="0" y="0"/>
                </a:moveTo>
                <a:lnTo>
                  <a:pt x="966438" y="0"/>
                </a:lnTo>
                <a:lnTo>
                  <a:pt x="966438" y="966438"/>
                </a:lnTo>
                <a:lnTo>
                  <a:pt x="0" y="9664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6494" y="2958988"/>
            <a:ext cx="10747964" cy="1151957"/>
            <a:chOff x="0" y="0"/>
            <a:chExt cx="2830740" cy="30339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30739" cy="303396"/>
            </a:xfrm>
            <a:custGeom>
              <a:avLst/>
              <a:gdLst/>
              <a:ahLst/>
              <a:cxnLst/>
              <a:rect l="l" t="t" r="r" b="b"/>
              <a:pathLst>
                <a:path w="2830739" h="303396">
                  <a:moveTo>
                    <a:pt x="19449" y="0"/>
                  </a:moveTo>
                  <a:lnTo>
                    <a:pt x="2811291" y="0"/>
                  </a:lnTo>
                  <a:cubicBezTo>
                    <a:pt x="2816449" y="0"/>
                    <a:pt x="2821396" y="2049"/>
                    <a:pt x="2825043" y="5696"/>
                  </a:cubicBezTo>
                  <a:cubicBezTo>
                    <a:pt x="2828690" y="9344"/>
                    <a:pt x="2830739" y="14290"/>
                    <a:pt x="2830739" y="19449"/>
                  </a:cubicBezTo>
                  <a:lnTo>
                    <a:pt x="2830739" y="283948"/>
                  </a:lnTo>
                  <a:cubicBezTo>
                    <a:pt x="2830739" y="289106"/>
                    <a:pt x="2828690" y="294052"/>
                    <a:pt x="2825043" y="297700"/>
                  </a:cubicBezTo>
                  <a:cubicBezTo>
                    <a:pt x="2821396" y="301347"/>
                    <a:pt x="2816449" y="303396"/>
                    <a:pt x="2811291" y="303396"/>
                  </a:cubicBezTo>
                  <a:lnTo>
                    <a:pt x="19449" y="303396"/>
                  </a:lnTo>
                  <a:cubicBezTo>
                    <a:pt x="14290" y="303396"/>
                    <a:pt x="9344" y="301347"/>
                    <a:pt x="5696" y="297700"/>
                  </a:cubicBezTo>
                  <a:cubicBezTo>
                    <a:pt x="2049" y="294052"/>
                    <a:pt x="0" y="289106"/>
                    <a:pt x="0" y="283948"/>
                  </a:cubicBezTo>
                  <a:lnTo>
                    <a:pt x="0" y="19449"/>
                  </a:lnTo>
                  <a:cubicBezTo>
                    <a:pt x="0" y="14290"/>
                    <a:pt x="2049" y="9344"/>
                    <a:pt x="5696" y="5696"/>
                  </a:cubicBezTo>
                  <a:cubicBezTo>
                    <a:pt x="9344" y="2049"/>
                    <a:pt x="14290" y="0"/>
                    <a:pt x="19449" y="0"/>
                  </a:cubicBezTo>
                  <a:close/>
                </a:path>
              </a:pathLst>
            </a:custGeom>
            <a:solidFill>
              <a:srgbClr val="206F48">
                <a:alpha val="85882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2830740" cy="3795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r">
                <a:lnSpc>
                  <a:spcPts val="358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010" y="0"/>
            <a:ext cx="18263937" cy="1084085"/>
            <a:chOff x="0" y="0"/>
            <a:chExt cx="4810255" cy="28552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0255" cy="285520"/>
            </a:xfrm>
            <a:custGeom>
              <a:avLst/>
              <a:gdLst/>
              <a:ahLst/>
              <a:cxnLst/>
              <a:rect l="l" t="t" r="r" b="b"/>
              <a:pathLst>
                <a:path w="4810255" h="285520">
                  <a:moveTo>
                    <a:pt x="0" y="0"/>
                  </a:moveTo>
                  <a:lnTo>
                    <a:pt x="4810255" y="0"/>
                  </a:lnTo>
                  <a:lnTo>
                    <a:pt x="4810255" y="285520"/>
                  </a:lnTo>
                  <a:lnTo>
                    <a:pt x="0" y="285520"/>
                  </a:lnTo>
                  <a:close/>
                </a:path>
              </a:pathLst>
            </a:custGeom>
            <a:solidFill>
              <a:srgbClr val="206F4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0255" cy="3617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8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1434286" y="0"/>
            <a:ext cx="6853714" cy="10287000"/>
          </a:xfrm>
          <a:custGeom>
            <a:avLst/>
            <a:gdLst/>
            <a:ahLst/>
            <a:cxnLst/>
            <a:rect l="l" t="t" r="r" b="b"/>
            <a:pathLst>
              <a:path w="6853714" h="10287000">
                <a:moveTo>
                  <a:pt x="0" y="0"/>
                </a:moveTo>
                <a:lnTo>
                  <a:pt x="6853714" y="0"/>
                </a:lnTo>
                <a:lnTo>
                  <a:pt x="685371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135978" y="4196404"/>
            <a:ext cx="1380217" cy="1056493"/>
          </a:xfrm>
          <a:custGeom>
            <a:avLst/>
            <a:gdLst/>
            <a:ahLst/>
            <a:cxnLst/>
            <a:rect l="l" t="t" r="r" b="b"/>
            <a:pathLst>
              <a:path w="1380217" h="1056493">
                <a:moveTo>
                  <a:pt x="0" y="0"/>
                </a:moveTo>
                <a:lnTo>
                  <a:pt x="1380217" y="0"/>
                </a:lnTo>
                <a:lnTo>
                  <a:pt x="1380217" y="1056493"/>
                </a:lnTo>
                <a:lnTo>
                  <a:pt x="0" y="10564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28700" y="4196404"/>
            <a:ext cx="1111035" cy="1056493"/>
          </a:xfrm>
          <a:custGeom>
            <a:avLst/>
            <a:gdLst/>
            <a:ahLst/>
            <a:cxnLst/>
            <a:rect l="l" t="t" r="r" b="b"/>
            <a:pathLst>
              <a:path w="1111035" h="1056493">
                <a:moveTo>
                  <a:pt x="0" y="0"/>
                </a:moveTo>
                <a:lnTo>
                  <a:pt x="1111035" y="0"/>
                </a:lnTo>
                <a:lnTo>
                  <a:pt x="1111035" y="1056493"/>
                </a:lnTo>
                <a:lnTo>
                  <a:pt x="0" y="10564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658019" y="3143463"/>
            <a:ext cx="10264914" cy="744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42"/>
              </a:lnSpc>
            </a:pPr>
            <a:r>
              <a:rPr lang="en-US" sz="2173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Штатная численность ЗАО «БНБК» составляет  порядка 1 800 человек. </a:t>
            </a:r>
          </a:p>
          <a:p>
            <a:pPr algn="ctr">
              <a:lnSpc>
                <a:spcPts val="3042"/>
              </a:lnSpc>
            </a:pPr>
            <a:r>
              <a:rPr lang="en-US" sz="2173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Средний возраст трудового коллектива – 37 лет.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35897" y="1109851"/>
            <a:ext cx="11109158" cy="172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49"/>
              </a:lnSpc>
              <a:spcBef>
                <a:spcPct val="0"/>
              </a:spcBef>
            </a:pPr>
            <a:r>
              <a:rPr lang="en-US" sz="2463" b="1" spc="73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   Использование передовых технологий и современного оборудования невозможно без  высококвалифицированных специалистов, которые превращают имеющиеся ресурсы в реальные результаты.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010" y="293612"/>
            <a:ext cx="11314340" cy="790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42"/>
              </a:lnSpc>
            </a:pPr>
            <a:r>
              <a:rPr lang="en-US" sz="5859" b="1">
                <a:solidFill>
                  <a:srgbClr val="FFDE59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К</a:t>
            </a:r>
            <a:r>
              <a:rPr lang="en-US" sz="5859" b="1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АДРЫ И </a:t>
            </a:r>
            <a:r>
              <a:rPr lang="en-US" sz="5859" b="1">
                <a:solidFill>
                  <a:srgbClr val="FFDE59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С</a:t>
            </a:r>
            <a:r>
              <a:rPr lang="en-US" sz="5859" b="1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ОЦИАЛЬНАЯ </a:t>
            </a:r>
            <a:r>
              <a:rPr lang="en-US" sz="5859" b="1">
                <a:solidFill>
                  <a:srgbClr val="FFDE59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П</a:t>
            </a:r>
            <a:r>
              <a:rPr lang="en-US" sz="5859" b="1">
                <a:solidFill>
                  <a:srgbClr val="FFFFFF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ОЛИТИКА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122604" y="4514120"/>
            <a:ext cx="5073565" cy="557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423"/>
              </a:lnSpc>
              <a:spcBef>
                <a:spcPct val="0"/>
              </a:spcBef>
            </a:pPr>
            <a:r>
              <a:rPr lang="en-US" sz="3159" b="1" i="1" u="sng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Социальная поддержка: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47678" y="5378069"/>
            <a:ext cx="9592389" cy="442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9"/>
              </a:lnSpc>
              <a:spcBef>
                <a:spcPct val="0"/>
              </a:spcBef>
            </a:pPr>
            <a:r>
              <a:rPr lang="en-US" sz="2457" b="1" i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предоставление арендного жилья (квартира/общежитие);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47678" y="6172909"/>
            <a:ext cx="9464159" cy="442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9"/>
              </a:lnSpc>
              <a:spcBef>
                <a:spcPct val="0"/>
              </a:spcBef>
            </a:pPr>
            <a:r>
              <a:rPr lang="en-US" sz="2457" b="1" i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бесплатное комплексное питание в собственной столовой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47678" y="6966081"/>
            <a:ext cx="10289858" cy="442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9"/>
              </a:lnSpc>
              <a:spcBef>
                <a:spcPct val="0"/>
              </a:spcBef>
            </a:pPr>
            <a:r>
              <a:rPr lang="en-US" sz="2457" b="1" i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доставка служебным транспортом к месту работы и обратно;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28700" y="7801523"/>
            <a:ext cx="11144796" cy="442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9"/>
              </a:lnSpc>
              <a:spcBef>
                <a:spcPct val="0"/>
              </a:spcBef>
            </a:pPr>
            <a:r>
              <a:rPr lang="en-US" sz="2457" b="1" i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иные виды выплат и социальной поддержки.</a:t>
            </a:r>
          </a:p>
        </p:txBody>
      </p:sp>
      <p:sp>
        <p:nvSpPr>
          <p:cNvPr id="19" name="Freeform 19"/>
          <p:cNvSpPr/>
          <p:nvPr/>
        </p:nvSpPr>
        <p:spPr>
          <a:xfrm>
            <a:off x="235897" y="5376722"/>
            <a:ext cx="604771" cy="601327"/>
          </a:xfrm>
          <a:custGeom>
            <a:avLst/>
            <a:gdLst/>
            <a:ahLst/>
            <a:cxnLst/>
            <a:rect l="l" t="t" r="r" b="b"/>
            <a:pathLst>
              <a:path w="604771" h="601327">
                <a:moveTo>
                  <a:pt x="0" y="0"/>
                </a:moveTo>
                <a:lnTo>
                  <a:pt x="604771" y="0"/>
                </a:lnTo>
                <a:lnTo>
                  <a:pt x="604771" y="601327"/>
                </a:lnTo>
                <a:lnTo>
                  <a:pt x="0" y="60132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235897" y="6131553"/>
            <a:ext cx="604771" cy="601327"/>
          </a:xfrm>
          <a:custGeom>
            <a:avLst/>
            <a:gdLst/>
            <a:ahLst/>
            <a:cxnLst/>
            <a:rect l="l" t="t" r="r" b="b"/>
            <a:pathLst>
              <a:path w="604771" h="601327">
                <a:moveTo>
                  <a:pt x="0" y="0"/>
                </a:moveTo>
                <a:lnTo>
                  <a:pt x="604771" y="0"/>
                </a:lnTo>
                <a:lnTo>
                  <a:pt x="604771" y="601327"/>
                </a:lnTo>
                <a:lnTo>
                  <a:pt x="0" y="60132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235897" y="6924725"/>
            <a:ext cx="604771" cy="601327"/>
          </a:xfrm>
          <a:custGeom>
            <a:avLst/>
            <a:gdLst/>
            <a:ahLst/>
            <a:cxnLst/>
            <a:rect l="l" t="t" r="r" b="b"/>
            <a:pathLst>
              <a:path w="604771" h="601327">
                <a:moveTo>
                  <a:pt x="0" y="0"/>
                </a:moveTo>
                <a:lnTo>
                  <a:pt x="604771" y="0"/>
                </a:lnTo>
                <a:lnTo>
                  <a:pt x="604771" y="601327"/>
                </a:lnTo>
                <a:lnTo>
                  <a:pt x="0" y="60132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235897" y="7760168"/>
            <a:ext cx="604771" cy="601327"/>
          </a:xfrm>
          <a:custGeom>
            <a:avLst/>
            <a:gdLst/>
            <a:ahLst/>
            <a:cxnLst/>
            <a:rect l="l" t="t" r="r" b="b"/>
            <a:pathLst>
              <a:path w="604771" h="601327">
                <a:moveTo>
                  <a:pt x="0" y="0"/>
                </a:moveTo>
                <a:lnTo>
                  <a:pt x="604771" y="0"/>
                </a:lnTo>
                <a:lnTo>
                  <a:pt x="604771" y="601327"/>
                </a:lnTo>
                <a:lnTo>
                  <a:pt x="0" y="60132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23" name="Group 23"/>
          <p:cNvGrpSpPr/>
          <p:nvPr/>
        </p:nvGrpSpPr>
        <p:grpSpPr>
          <a:xfrm>
            <a:off x="416494" y="8485320"/>
            <a:ext cx="10747964" cy="1468806"/>
            <a:chOff x="0" y="0"/>
            <a:chExt cx="2830740" cy="38684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830739" cy="386846"/>
            </a:xfrm>
            <a:custGeom>
              <a:avLst/>
              <a:gdLst/>
              <a:ahLst/>
              <a:cxnLst/>
              <a:rect l="l" t="t" r="r" b="b"/>
              <a:pathLst>
                <a:path w="2830739" h="386846">
                  <a:moveTo>
                    <a:pt x="19449" y="0"/>
                  </a:moveTo>
                  <a:lnTo>
                    <a:pt x="2811291" y="0"/>
                  </a:lnTo>
                  <a:cubicBezTo>
                    <a:pt x="2816449" y="0"/>
                    <a:pt x="2821396" y="2049"/>
                    <a:pt x="2825043" y="5696"/>
                  </a:cubicBezTo>
                  <a:cubicBezTo>
                    <a:pt x="2828690" y="9344"/>
                    <a:pt x="2830739" y="14290"/>
                    <a:pt x="2830739" y="19449"/>
                  </a:cubicBezTo>
                  <a:lnTo>
                    <a:pt x="2830739" y="367397"/>
                  </a:lnTo>
                  <a:cubicBezTo>
                    <a:pt x="2830739" y="372556"/>
                    <a:pt x="2828690" y="377502"/>
                    <a:pt x="2825043" y="381150"/>
                  </a:cubicBezTo>
                  <a:cubicBezTo>
                    <a:pt x="2821396" y="384797"/>
                    <a:pt x="2816449" y="386846"/>
                    <a:pt x="2811291" y="386846"/>
                  </a:cubicBezTo>
                  <a:lnTo>
                    <a:pt x="19449" y="386846"/>
                  </a:lnTo>
                  <a:cubicBezTo>
                    <a:pt x="14290" y="386846"/>
                    <a:pt x="9344" y="384797"/>
                    <a:pt x="5696" y="381150"/>
                  </a:cubicBezTo>
                  <a:cubicBezTo>
                    <a:pt x="2049" y="377502"/>
                    <a:pt x="0" y="372556"/>
                    <a:pt x="0" y="367397"/>
                  </a:cubicBezTo>
                  <a:lnTo>
                    <a:pt x="0" y="19449"/>
                  </a:lnTo>
                  <a:cubicBezTo>
                    <a:pt x="0" y="14290"/>
                    <a:pt x="2049" y="9344"/>
                    <a:pt x="5696" y="5696"/>
                  </a:cubicBezTo>
                  <a:cubicBezTo>
                    <a:pt x="9344" y="2049"/>
                    <a:pt x="14290" y="0"/>
                    <a:pt x="19449" y="0"/>
                  </a:cubicBezTo>
                  <a:close/>
                </a:path>
              </a:pathLst>
            </a:custGeom>
            <a:solidFill>
              <a:srgbClr val="FFDE59">
                <a:alpha val="85882"/>
              </a:srgbClr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76200"/>
              <a:ext cx="2830740" cy="4630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r">
                <a:lnSpc>
                  <a:spcPts val="3589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416494" y="8666295"/>
            <a:ext cx="10747964" cy="1125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42"/>
              </a:lnSpc>
            </a:pPr>
            <a:r>
              <a:rPr lang="en-US" sz="2173" b="1" i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В трудовом коллективе проводится идеологическая работа</a:t>
            </a:r>
            <a:r>
              <a:rPr lang="en-US" sz="2173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направленная на воспитание патриотизма, укрепление в обществе единства, стремления к созиданию, взаимного доверия государства и общества.</a:t>
            </a:r>
          </a:p>
        </p:txBody>
      </p:sp>
    </p:spTree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701638" y="7832219"/>
            <a:ext cx="2322157" cy="2423608"/>
          </a:xfrm>
          <a:custGeom>
            <a:avLst/>
            <a:gdLst/>
            <a:ahLst/>
            <a:cxnLst/>
            <a:rect l="l" t="t" r="r" b="b"/>
            <a:pathLst>
              <a:path w="2322157" h="2423608">
                <a:moveTo>
                  <a:pt x="0" y="0"/>
                </a:moveTo>
                <a:lnTo>
                  <a:pt x="2322158" y="0"/>
                </a:lnTo>
                <a:lnTo>
                  <a:pt x="2322158" y="2423608"/>
                </a:lnTo>
                <a:lnTo>
                  <a:pt x="0" y="24236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36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1"/>
            <a:ext cx="7696200" cy="10287000"/>
          </a:xfrm>
          <a:custGeom>
            <a:avLst/>
            <a:gdLst/>
            <a:ahLst/>
            <a:cxnLst/>
            <a:rect l="l" t="t" r="r" b="b"/>
            <a:pathLst>
              <a:path w="7800380" h="10462915">
                <a:moveTo>
                  <a:pt x="0" y="0"/>
                </a:moveTo>
                <a:lnTo>
                  <a:pt x="7800380" y="0"/>
                </a:lnTo>
                <a:lnTo>
                  <a:pt x="7800380" y="10462916"/>
                </a:lnTo>
                <a:lnTo>
                  <a:pt x="0" y="104629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17430" r="-44719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437435" y="196533"/>
            <a:ext cx="10850565" cy="1607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ЗАКРЫТОЕ АКЦИОНЕРНОЕ ОБЩЕСТВО</a:t>
            </a:r>
          </a:p>
          <a:p>
            <a:pPr algn="ctr">
              <a:lnSpc>
                <a:spcPts val="4340"/>
              </a:lnSpc>
            </a:pPr>
            <a:r>
              <a:rPr lang="en-US" sz="31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“БЕЛОРУССКАЯ НАЦИОНАЛЬНАЯ БИОТЕХНОЛОГИЧЕСКАЯ КОРПОРАЦИЯ”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940733" y="2129335"/>
            <a:ext cx="9843969" cy="2585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9"/>
              </a:lnSpc>
              <a:spcBef>
                <a:spcPct val="0"/>
              </a:spcBef>
            </a:pPr>
            <a:r>
              <a:rPr lang="en-US" sz="2457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Юридический/почтовый адрес:</a:t>
            </a:r>
          </a:p>
          <a:p>
            <a:pPr algn="ctr">
              <a:lnSpc>
                <a:spcPts val="3439"/>
              </a:lnSpc>
              <a:spcBef>
                <a:spcPct val="0"/>
              </a:spcBef>
            </a:pPr>
            <a:r>
              <a:rPr lang="en-US" sz="245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222860, Минская область, Пуховичский район, Дукорский с/с,27</a:t>
            </a:r>
          </a:p>
          <a:p>
            <a:pPr algn="ctr">
              <a:lnSpc>
                <a:spcPts val="3439"/>
              </a:lnSpc>
              <a:spcBef>
                <a:spcPct val="0"/>
              </a:spcBef>
            </a:pPr>
            <a:endParaRPr lang="en-US" sz="2457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3439"/>
              </a:lnSpc>
              <a:spcBef>
                <a:spcPct val="0"/>
              </a:spcBef>
            </a:pPr>
            <a:r>
              <a:rPr lang="en-US" sz="2457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Телефон/факс:</a:t>
            </a:r>
          </a:p>
          <a:p>
            <a:pPr algn="ctr">
              <a:lnSpc>
                <a:spcPts val="3439"/>
              </a:lnSpc>
              <a:spcBef>
                <a:spcPct val="0"/>
              </a:spcBef>
            </a:pPr>
            <a:r>
              <a:rPr lang="en-US" sz="245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+375 17 555 40 52/+375 17 555 40 51</a:t>
            </a:r>
          </a:p>
          <a:p>
            <a:pPr algn="ctr">
              <a:lnSpc>
                <a:spcPts val="3439"/>
              </a:lnSpc>
              <a:spcBef>
                <a:spcPct val="0"/>
              </a:spcBef>
            </a:pPr>
            <a:r>
              <a:rPr lang="en-US" sz="2457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E-mail: </a:t>
            </a:r>
            <a:r>
              <a:rPr lang="en-US" sz="245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info@bnbc.by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143568" y="5203578"/>
            <a:ext cx="5438299" cy="215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9"/>
              </a:lnSpc>
              <a:spcBef>
                <a:spcPct val="0"/>
              </a:spcBef>
            </a:pPr>
            <a:r>
              <a:rPr lang="en-US" sz="2457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Отдел продаж</a:t>
            </a:r>
          </a:p>
          <a:p>
            <a:pPr algn="ctr">
              <a:lnSpc>
                <a:spcPts val="3439"/>
              </a:lnSpc>
              <a:spcBef>
                <a:spcPct val="0"/>
              </a:spcBef>
            </a:pPr>
            <a:r>
              <a:rPr lang="en-US" sz="245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E-mail: salesdepartment@bnbc.by</a:t>
            </a:r>
          </a:p>
          <a:p>
            <a:pPr algn="ctr">
              <a:lnSpc>
                <a:spcPts val="3439"/>
              </a:lnSpc>
              <a:spcBef>
                <a:spcPct val="0"/>
              </a:spcBef>
            </a:pPr>
            <a:r>
              <a:rPr lang="en-US" sz="245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+375 17 134 91 31</a:t>
            </a:r>
          </a:p>
          <a:p>
            <a:pPr algn="ctr">
              <a:lnSpc>
                <a:spcPts val="3439"/>
              </a:lnSpc>
              <a:spcBef>
                <a:spcPct val="0"/>
              </a:spcBef>
            </a:pPr>
            <a:r>
              <a:rPr lang="en-US" sz="245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+375 17 134 91 32</a:t>
            </a:r>
          </a:p>
          <a:p>
            <a:pPr algn="ctr">
              <a:lnSpc>
                <a:spcPts val="3439"/>
              </a:lnSpc>
              <a:spcBef>
                <a:spcPct val="0"/>
              </a:spcBef>
            </a:pPr>
            <a:r>
              <a:rPr lang="en-US" sz="245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+375 17 134 91 33</a:t>
            </a:r>
          </a:p>
        </p:txBody>
      </p:sp>
    </p:spTree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1137</Words>
  <Application>Microsoft Office PowerPoint</Application>
  <PresentationFormat>Произвольный</PresentationFormat>
  <Paragraphs>212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4" baseType="lpstr">
      <vt:lpstr>Calibri</vt:lpstr>
      <vt:lpstr>Poppins Bold Italics</vt:lpstr>
      <vt:lpstr>Open Sans Bold Italics</vt:lpstr>
      <vt:lpstr>Open Sans Bold</vt:lpstr>
      <vt:lpstr>Bebas Neue Bold</vt:lpstr>
      <vt:lpstr>Poppins Bold</vt:lpstr>
      <vt:lpstr>Arial</vt:lpstr>
      <vt:lpstr>Open Sans Italics</vt:lpstr>
      <vt:lpstr>Poppins</vt:lpstr>
      <vt:lpstr>Poppins Italics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ЗАО БНБК</dc:title>
  <dc:creator>BNBC2025</dc:creator>
  <cp:lastModifiedBy>user</cp:lastModifiedBy>
  <cp:revision>14</cp:revision>
  <dcterms:created xsi:type="dcterms:W3CDTF">2006-08-16T00:00:00Z</dcterms:created>
  <dcterms:modified xsi:type="dcterms:W3CDTF">2026-09-21T12:49:42Z</dcterms:modified>
  <dc:identifier>DAGqDIo2UVw</dc:identifier>
</cp:coreProperties>
</file>